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ity Sanders" initials="CS" lastIdx="2" clrIdx="0">
    <p:extLst>
      <p:ext uri="{19B8F6BF-5375-455C-9EA6-DF929625EA0E}">
        <p15:presenceInfo xmlns:p15="http://schemas.microsoft.com/office/powerpoint/2012/main" userId="b82b2090f766123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871" autoAdjust="0"/>
    <p:restoredTop sz="94660"/>
  </p:normalViewPr>
  <p:slideViewPr>
    <p:cSldViewPr>
      <p:cViewPr varScale="1">
        <p:scale>
          <a:sx n="52" d="100"/>
          <a:sy n="52" d="100"/>
        </p:scale>
        <p:origin x="233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720339" y="9791906"/>
            <a:ext cx="1685925" cy="16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545C5C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3059" y="1085088"/>
            <a:ext cx="34747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173059"/>
                </a:solidFill>
                <a:latin typeface="Arial"/>
                <a:cs typeface="Arial"/>
              </a:rPr>
              <a:t>Contratação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3058" y="1542288"/>
            <a:ext cx="3474720" cy="972061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Critérios para contratação/publicações de vagas de trabalho (com viés para certos "tipos")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Revise os critérios e/ou as publicações sobre contratação para garantir que nada é restritivo demais ou que os requisitos não incluem preferências desnecessárias por certos grupos ou tipos de colaboradores.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3057" y="2682351"/>
            <a:ext cx="3474720" cy="946413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Prospecção (procurar candidatos no mesmo lugar)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Identifique as oportunidades de alcançar uma variedade de candidatos qualificados ampliando a prospecção além das escolas, dos grupos e das referências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"de sempre"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Trabalhe com uma lista diversificada de candidatos qualificados que serão considerados para cada vaga.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53059" y="3796766"/>
            <a:ext cx="3474720" cy="8079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sz="1200" spc="-35" dirty="0">
                <a:solidFill>
                  <a:srgbClr val="00ADE6"/>
                </a:solidFill>
                <a:latin typeface="Arial"/>
                <a:cs typeface="Arial"/>
              </a:rPr>
              <a:t>Equipe de contratação (sem representação diversa)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Verifique se a equipe que entrevistará os candidatos inclui uma variedade de pessoas com vivências diferentes, de diversas demografias e com experiências variadas.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53059" y="4772681"/>
            <a:ext cx="3474720" cy="1536318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Processo de entrevista (falta de perguntas objetivas, reação diante de candidatos diversos)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Incentive as equipes de contratação a fazer uma "triagem de inclusão" das diferenças que complementam e aprimoram a diversidade da equipe, em vez de fazer uma "triagem de exclusão" por falta de semelhanças (ou seja, contratar só quem já "se encaixa").</a:t>
            </a:r>
          </a:p>
          <a:p>
            <a:pPr marL="184150" marR="194945" indent="-171450">
              <a:lnSpc>
                <a:spcPts val="1100"/>
              </a:lnSpc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Use comportamentos adequados para entrevistas para garantir 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um processo objetivo, relacionado ao trabalho e inclusivo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para todos os candidatos.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53059" y="6477000"/>
            <a:ext cx="3474720" cy="2459648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Decisões/ofertas (processo de decisões com viés, falha ao reconhecer e lidar com as preocupações dos candidatos diversos)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Confirme se foram consideradas as perspectivas de todos os integrantes da equipe de entrevista.</a:t>
            </a:r>
            <a:endParaRPr lang="en-US" sz="1000" spc="-5" dirty="0">
              <a:solidFill>
                <a:srgbClr val="545C5B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Confirme se as decisões de contratação se basearam em critérios objetivos e na avaliação precisa das capacidades dos candidatos, em vez de perspectivas subjetivas/infundadas do que "se encaixa" (ex.: "igual a gente" ou "diferente da gente").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Faça perguntas aos candidatos para revelar possíveis preocupações que possam ter a respeito da UHG como um local onde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podem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ser bem-sucedidos.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Compartilhe informações com os candidatos sobre o compromisso que a UHG fez de se tornar o melhor local de trabalho para todos.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102100" y="1066800"/>
            <a:ext cx="34747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173059"/>
                </a:solidFill>
                <a:latin typeface="Arial"/>
                <a:cs typeface="Arial"/>
              </a:rPr>
              <a:t>Desenvolvimento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02100" y="1524000"/>
            <a:ext cx="3474720" cy="1728678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Expectativas sobre capacidades (com base em estereótipos, ex.: mulheres em funções de apoio, homens em lucros e perdas)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Procurar retorno nas micro-mensagens não intencionais que você possa estar comunicando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aos outros e que revelam um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viés 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inconsciente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 em prol ou contra certas diferenças.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Antes de cada tarefa/projeto novo, revise os requisitos e pergunte-se: "Estes requisitos são genuínos e objetivos ou são preferências que favorecem certos grupos desnecessariamente?"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102100" y="3220202"/>
            <a:ext cx="3474720" cy="2998257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Distribuição das principais tarefas desafiadoras (preferência para quem se encaixa na norma e teve sucesso anteriormente)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Identifique um ou mais projetos na sua área (existentes ou novos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) em que um âmbito mais amplo de perspectivas, estilos, vivências,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experiências poderiam aprimorar os resultados finais.Recrute um grupo diverso dentre os integrantes da equipe para que cada um possa contribuir com uma perspectiva diferente e confirme também se eles estão recebendo o apoio necessário para superar qualquer conflito inerente, além de aproveitar as diferenças uns dos outros.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Faça uma lista das pessoas na sua área que, no momento, não estão recebendo tarefas desafiadoras e/ou de alto valor, com enfoque especial nos grupos menos representados. Pergunte-se: "O que eu e outros estamos presumindo sobre as capacidades dessas pessoas? Qual é o papel do viés nesta situação?" Encontre um projeto específico que aproveitará os diferentes aspectos da diversidade.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102099" y="6185983"/>
            <a:ext cx="3474720" cy="1728678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Quem procura ou aceita oportunidades (níveis diferentes de confiança, disposição para se arriscar, etc.)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Revise os dados que quem pede, recebe e/ou aceita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as tarefas mais essenciais ou visíveis. Quais tendências você vê nisso? Poderia ser resultado de um viés inconsciente?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Identifique um ou mais indivíduos na sua área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que podem ter um viés negativo sobre o seu próprio desempenho e/ou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potencial. Faça um debate bilateral para se alinhar. Incentive iniciativas de crescimento/melhoria e demonstre confiança na capacidade deles.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102099" y="7882185"/>
            <a:ext cx="3474720" cy="17246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Retorno e treinamento (diferenças no tipo de oportunidades, micro-mensagens, frequência e intenção)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Observe se tem dificuldades para dar retorno a alguém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que é diferente de você. Identifique maneiras de fortalecer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 relação para criar um elo de confiança suficiente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para dar retorno de maneira eficaz.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Observe quem você acha mais fácil ou mais possível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de treinar e o tipo de treinamento que oferece para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pessoas diferentes. Quais tendências você vê nisso? Qual viés inconsciente pode existir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02336" y="565912"/>
            <a:ext cx="7004684" cy="365760"/>
          </a:xfrm>
          <a:prstGeom prst="rect">
            <a:avLst/>
          </a:prstGeom>
          <a:solidFill>
            <a:srgbClr val="173059"/>
          </a:solidFill>
        </p:spPr>
        <p:txBody>
          <a:bodyPr vert="horz" wrap="square" lIns="0" tIns="63500" rIns="0" bIns="0" rtlCol="0">
            <a:spAutoFit/>
          </a:bodyPr>
          <a:lstStyle/>
          <a:p>
            <a:pPr marL="140970" algn="ctr">
              <a:lnSpc>
                <a:spcPct val="100000"/>
              </a:lnSpc>
              <a:spcBef>
                <a:spcPts val="500"/>
              </a:spcBef>
            </a:pPr>
            <a:r>
              <a:rPr sz="1700" b="1" spc="-10" dirty="0" err="1">
                <a:solidFill>
                  <a:srgbClr val="FFFFFF"/>
                </a:solidFill>
                <a:latin typeface="Arial"/>
                <a:cs typeface="Arial"/>
              </a:rPr>
              <a:t>Dicas</a:t>
            </a:r>
            <a:r>
              <a:rPr sz="1700" b="1" spc="-10" dirty="0">
                <a:solidFill>
                  <a:srgbClr val="FFFFFF"/>
                </a:solidFill>
                <a:latin typeface="Arial"/>
                <a:cs typeface="Arial"/>
              </a:rPr>
              <a:t> para um </a:t>
            </a:r>
            <a:r>
              <a:rPr sz="1700" b="1" dirty="0">
                <a:solidFill>
                  <a:srgbClr val="FFFFFF"/>
                </a:solidFill>
                <a:latin typeface="Arial"/>
                <a:cs typeface="Arial"/>
              </a:rPr>
              <a:t>líder inclusivo</a:t>
            </a:r>
            <a:r>
              <a:rPr sz="1700" b="1" spc="-5" dirty="0">
                <a:solidFill>
                  <a:srgbClr val="FFFFFF"/>
                </a:solidFill>
                <a:latin typeface="Arial"/>
                <a:cs typeface="Arial"/>
              </a:rPr>
              <a:t> nos </a:t>
            </a:r>
            <a:r>
              <a:rPr sz="1700" b="1" spc="-60" dirty="0">
                <a:solidFill>
                  <a:srgbClr val="FFFFFF"/>
                </a:solidFill>
                <a:latin typeface="Arial"/>
                <a:cs typeface="Arial"/>
              </a:rPr>
              <a:t>principais momentos de escolha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565803" y="31285"/>
            <a:ext cx="434339" cy="4343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xfrm>
            <a:off x="434804" y="9758834"/>
            <a:ext cx="1685925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18" name="object 17">
            <a:extLst>
              <a:ext uri="{FF2B5EF4-FFF2-40B4-BE49-F238E27FC236}">
                <a16:creationId xmlns:a16="http://schemas.microsoft.com/office/drawing/2014/main" id="{325A34D5-65FA-4B75-9631-1E615A4E0B05}"/>
              </a:ext>
            </a:extLst>
          </p:cNvPr>
          <p:cNvSpPr txBox="1">
            <a:spLocks/>
          </p:cNvSpPr>
          <p:nvPr/>
        </p:nvSpPr>
        <p:spPr>
          <a:xfrm>
            <a:off x="2895600" y="9771945"/>
            <a:ext cx="4681219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rgbClr val="545C5C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"/>
              </a:spcBef>
            </a:pPr>
            <a:r>
              <a:rPr lang="en-US" dirty="0"/>
              <a:t>Dicas para um líder inclusivo nos principais momentos de escolha, página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3058" y="502977"/>
            <a:ext cx="34747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5" dirty="0">
                <a:solidFill>
                  <a:srgbClr val="173059"/>
                </a:solidFill>
                <a:latin typeface="Arial"/>
                <a:cs typeface="Arial"/>
              </a:rPr>
              <a:t>Desempenho/calibração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3059" y="984307"/>
            <a:ext cx="3474720" cy="111312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Desempenho/potencial (com viés para certos "tipos")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Revise os critérios (formais ou informais) atuais para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avaliar os níveis de desempenho e potencial. Estabeleça expectativas transparentes e objetivas, que se concentram em resultados e não dão preferência para certos grupos ou tipos de pessoas.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3059" y="2279733"/>
            <a:ext cx="3474720" cy="972061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Métodos de avaliação (falta de métodos objetivos para medir o desempenho e potencial)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As ferramentas estão sendo usadas para determinar quem tem potencial e para medir o desempenho de maneira clara, objetiva e transparente? Encontre maneiras de eliminar possíveis vieses e subjetividades do processo.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3059" y="3434094"/>
            <a:ext cx="3474720" cy="1690206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Classificações/retorno (grupos diferentes sob padrões diferentes)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Observe as classificações de desempenho dos indivíduos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na área que você lidera. Existem tendências que possam indicar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um viés inconsciente (ou de outra natureza) que afeta como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desempenho de algumas pessoas está sendo julgado?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Observe as palavras que usa nas revisões de desempenho: há diferença entre no que você se concentra e diz sobre certos grupos e/ou tipos de pessoa (gênero, idade, pensamento, etc.)?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53058" y="5306601"/>
            <a:ext cx="3474720" cy="1779974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Sessões de calibração de grupo (viés por mentalidade de grupo, quem fala mais alto, opiniões dos integrantes com mais tempo na empresa)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Adote regras básicas para as sessões de calibração a fim de garantir a contribuição efetiva de várias perspectivas.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Inclua regras para uma contribuição equilibrada de todas as pessoas que estão sendo avaliadas e peça "dados concretos" 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para apoiar cada avaliação.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Use um mediador de processo imparcial/externo nas sessões de calibração.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53059" y="7268875"/>
            <a:ext cx="3474720" cy="111312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Designação de projetos (oportunidades diferentes para grupos diferentes de acordo com o viés)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Resista à tentação de pensar automaticamente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naquela pessoa "de sempre" quando existirem de oportunidades de desenvolvimento ou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crescimento. Verifique se o que você está fazendo não reforça aquela velha ideia: QI quer dizer "quem indica".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102099" y="502977"/>
            <a:ext cx="34747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5" dirty="0">
                <a:solidFill>
                  <a:srgbClr val="173059"/>
                </a:solidFill>
                <a:latin typeface="Arial"/>
                <a:cs typeface="Arial"/>
              </a:rPr>
              <a:t>Reuniões e interações do dia a dia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02100" y="1002086"/>
            <a:ext cx="3474720" cy="8356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Participantes da reunião (quem é </a:t>
            </a:r>
            <a:r>
              <a:rPr lang="en-US" sz="1200" spc="-35" dirty="0" err="1">
                <a:solidFill>
                  <a:srgbClr val="00ADE6"/>
                </a:solidFill>
                <a:latin typeface="Arial"/>
                <a:cs typeface="Arial"/>
              </a:rPr>
              <a:t>selecionado</a:t>
            </a: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 para </a:t>
            </a:r>
            <a:r>
              <a:rPr lang="en-US" sz="1200" spc="-35" dirty="0" err="1">
                <a:solidFill>
                  <a:srgbClr val="00ADE6"/>
                </a:solidFill>
                <a:latin typeface="Arial"/>
                <a:cs typeface="Arial"/>
              </a:rPr>
              <a:t>participar</a:t>
            </a: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, quando e como)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Amplie a lista de quem é convidado para as reuniões para garantir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que uma diversidade de perspectivas e ideias terão a oportunidade de ser representadas e aproveitadas.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102099" y="1964870"/>
            <a:ext cx="3474720" cy="2741776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Funcionamento da reunião (quem é incluído, onde se sentam, linguagem corporal entre líder e participantes)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Estabeleça regras básicas para as reuniões a fim de garantir uma diversidade de opiniões e experiências compartilhadas e a atribuição apropriada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de crédito para as contribuições feitas.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Cuidado com as interrupções. Se isso acontecer, peça respeitosamente que a outra pessoa tenha a oportunidade de concluir o seu raciocínio. Priorize a responsabilidade mútua.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Busque ativamente oportunidades de pedir ideias novas, em vez de rejeitar as novas perspectivas ou novas formas de trabalhar (cuidado com as micro-mensagens). Se discordar, ouça e faça perguntas para esclarecer a compreensão e responda de maneira construtiva.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Preste atenção nas indicações não verbais e se alguém parece não concordar ou solicitar retorno/opinião.</a:t>
            </a:r>
            <a:endParaRPr sz="1000" spc="-5" dirty="0">
              <a:solidFill>
                <a:srgbClr val="545C5B"/>
              </a:solidFill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02100" y="4833771"/>
            <a:ext cx="3474720" cy="13465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Decisões/contribuições (quem tem voz e como)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Solicite a contribuição de quem parece estar quieto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ou precisa de tempo para pensar e raciocinar. Avise todos com antecedência sobre o que quer falar e ofereça opções para quem quiser contribuir, além do método que você ou o grupo prefere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Reflita sobre as decisões tomadas: alguém sempre tem mais influência ou mais controle da situação? Como você pode incluir os demais?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102099" y="6307418"/>
            <a:ext cx="3474720" cy="111312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Atividades sociais formais e informais (quem se reúne, onde, quando, preferências por "tipos"?)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Planeje atividades sociais, tanto formais como informais,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para que todos possam participar. Pense no tipo de ambiente, local e atividade a ser realizada e faça uma rotatividade para não excluir a participação de alguém sem intenção.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102099" y="7547667"/>
            <a:ext cx="3474720" cy="184409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208915">
              <a:lnSpc>
                <a:spcPts val="1400"/>
              </a:lnSpc>
              <a:spcBef>
                <a:spcPts val="280"/>
              </a:spcBef>
            </a:pPr>
            <a:r>
              <a:rPr lang="en-US" sz="1200" spc="-35" dirty="0">
                <a:solidFill>
                  <a:srgbClr val="00ADE6"/>
                </a:solidFill>
                <a:latin typeface="Arial"/>
                <a:cs typeface="Arial"/>
              </a:rPr>
              <a:t>Interações do dia a dia, como nos corredores (linguagem corporal, tom e micro-mensagens)</a:t>
            </a:r>
            <a:endParaRPr sz="1200" spc="-35" dirty="0">
              <a:solidFill>
                <a:srgbClr val="00ADE6"/>
              </a:solidFill>
              <a:latin typeface="Arial"/>
              <a:cs typeface="Arial"/>
            </a:endParaRP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Converse com </a:t>
            </a:r>
            <a:r>
              <a:rPr sz="1000" spc="-5" dirty="0" err="1">
                <a:solidFill>
                  <a:srgbClr val="545C5B"/>
                </a:solidFill>
                <a:latin typeface="Arial"/>
                <a:cs typeface="Arial"/>
              </a:rPr>
              <a:t>os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 </a:t>
            </a:r>
            <a:r>
              <a:rPr lang="en-US" sz="1000" spc="-5" dirty="0" err="1">
                <a:solidFill>
                  <a:srgbClr val="545C5B"/>
                </a:solidFill>
                <a:latin typeface="Arial"/>
                <a:cs typeface="Arial"/>
              </a:rPr>
              <a:t>colaboradores</a:t>
            </a:r>
            <a:r>
              <a:rPr lang="en-US" sz="1000" spc="-5" dirty="0">
                <a:solidFill>
                  <a:srgbClr val="545C5B"/>
                </a:solidFill>
                <a:latin typeface="Arial"/>
                <a:cs typeface="Arial"/>
              </a:rPr>
              <a:t> que </a:t>
            </a:r>
            <a:r>
              <a:rPr lang="en-US" sz="1000" spc="-5" dirty="0" err="1">
                <a:solidFill>
                  <a:srgbClr val="545C5B"/>
                </a:solidFill>
                <a:latin typeface="Arial"/>
                <a:cs typeface="Arial"/>
              </a:rPr>
              <a:t>têm</a:t>
            </a: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 vivências e culturas diferentes e aprenda com as experiências deles.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Esforce-se para interagir com uma variedade de pessoas (com quem se senta em uma reunião, com quem almoça, com quem para pra conversar) em vez das pessoas com quem sempre interage.</a:t>
            </a:r>
          </a:p>
          <a:p>
            <a:pPr marL="184150" marR="5080" indent="-171450">
              <a:lnSpc>
                <a:spcPts val="1100"/>
              </a:lnSpc>
              <a:spcBef>
                <a:spcPts val="120"/>
              </a:spcBef>
              <a:buClr>
                <a:srgbClr val="00ADE6"/>
              </a:buClr>
              <a:buFont typeface="Wingdings"/>
              <a:buChar char=""/>
              <a:tabLst>
                <a:tab pos="184150" algn="l"/>
              </a:tabLst>
            </a:pPr>
            <a:r>
              <a:rPr sz="1000" spc="-5" dirty="0">
                <a:solidFill>
                  <a:srgbClr val="545C5B"/>
                </a:solidFill>
                <a:latin typeface="Arial"/>
                <a:cs typeface="Arial"/>
              </a:rPr>
              <a:t>Identifique um ou mais indivíduos que você ou o grupo está tratando com baixa tolerância e identifique as maneiras específicas como poderiam começar a tratar essas pessoas com mais aceitação e/ou apreço.</a:t>
            </a:r>
          </a:p>
        </p:txBody>
      </p:sp>
      <p:sp>
        <p:nvSpPr>
          <p:cNvPr id="18" name="object 18"/>
          <p:cNvSpPr/>
          <p:nvPr/>
        </p:nvSpPr>
        <p:spPr>
          <a:xfrm>
            <a:off x="3541328" y="73187"/>
            <a:ext cx="434339" cy="4343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17">
            <a:extLst>
              <a:ext uri="{FF2B5EF4-FFF2-40B4-BE49-F238E27FC236}">
                <a16:creationId xmlns:a16="http://schemas.microsoft.com/office/drawing/2014/main" id="{61A1FACF-01D6-463A-B584-66AEC3FAE50B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34804" y="9758834"/>
            <a:ext cx="1685925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© </a:t>
            </a:r>
            <a:r>
              <a:rPr spc="-5" dirty="0"/>
              <a:t>Copyright 2018, </a:t>
            </a:r>
            <a:r>
              <a:rPr dirty="0"/>
              <a:t>Korn</a:t>
            </a:r>
            <a:r>
              <a:rPr spc="-80" dirty="0"/>
              <a:t> </a:t>
            </a:r>
            <a:r>
              <a:rPr dirty="0"/>
              <a:t>Ferry</a:t>
            </a:r>
          </a:p>
        </p:txBody>
      </p:sp>
      <p:sp>
        <p:nvSpPr>
          <p:cNvPr id="21" name="object 17">
            <a:extLst>
              <a:ext uri="{FF2B5EF4-FFF2-40B4-BE49-F238E27FC236}">
                <a16:creationId xmlns:a16="http://schemas.microsoft.com/office/drawing/2014/main" id="{350D4A94-3C3A-40F6-8ECF-3C90326A4A3B}"/>
              </a:ext>
            </a:extLst>
          </p:cNvPr>
          <p:cNvSpPr txBox="1">
            <a:spLocks/>
          </p:cNvSpPr>
          <p:nvPr/>
        </p:nvSpPr>
        <p:spPr>
          <a:xfrm>
            <a:off x="2743200" y="9771945"/>
            <a:ext cx="4833619" cy="154529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rgbClr val="545C5C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>
              <a:spcBef>
                <a:spcPts val="5"/>
              </a:spcBef>
            </a:pPr>
            <a:r>
              <a:rPr lang="en-US" dirty="0"/>
              <a:t>Dicas para um líder inclusivo nos principais momentos de escolha, </a:t>
            </a:r>
            <a:r>
              <a:rPr lang="en-US" dirty="0" err="1"/>
              <a:t>página</a:t>
            </a:r>
            <a:r>
              <a:rPr lang="en-US" dirty="0"/>
              <a:t> 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1581</Words>
  <Application>Microsoft Office PowerPoint</Application>
  <PresentationFormat>Custom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rlombardino</dc:creator>
  <cp:lastModifiedBy>Rosengren, Maria F</cp:lastModifiedBy>
  <cp:revision>10</cp:revision>
  <dcterms:created xsi:type="dcterms:W3CDTF">2020-11-10T16:38:09Z</dcterms:created>
  <dcterms:modified xsi:type="dcterms:W3CDTF">2020-11-18T19:57:49Z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2018-09-14T00:00:00Z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2020-11-10T00:00:00Z</vt:filetime>
  </property>
</Properties>
</file>