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ity Sanders" initials="CS" lastIdx="10" clrIdx="0">
    <p:extLst>
      <p:ext uri="{19B8F6BF-5375-455C-9EA6-DF929625EA0E}">
        <p15:presenceInfo xmlns:p15="http://schemas.microsoft.com/office/powerpoint/2012/main" userId="b82b2090f766123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CE6"/>
    <a:srgbClr val="162F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9865" autoAdjust="0"/>
    <p:restoredTop sz="96096" autoAdjust="0"/>
  </p:normalViewPr>
  <p:slideViewPr>
    <p:cSldViewPr snapToGrid="0">
      <p:cViewPr varScale="1">
        <p:scale>
          <a:sx n="54" d="100"/>
          <a:sy n="54" d="100"/>
        </p:scale>
        <p:origin x="2436"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6A2C09-AD77-419C-B43B-271E40265284}"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2031A3-68EC-480D-9CD6-58F2338BCA60}" type="slidenum">
              <a:rPr lang="en-GB" smtClean="0"/>
              <a:t>‹#›</a:t>
            </a:fld>
            <a:endParaRPr lang="en-GB"/>
          </a:p>
        </p:txBody>
      </p:sp>
    </p:spTree>
    <p:extLst>
      <p:ext uri="{BB962C8B-B14F-4D97-AF65-F5344CB8AC3E}">
        <p14:creationId xmlns:p14="http://schemas.microsoft.com/office/powerpoint/2010/main" val="2827828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6A2C09-AD77-419C-B43B-271E40265284}"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2031A3-68EC-480D-9CD6-58F2338BCA60}" type="slidenum">
              <a:rPr lang="en-GB" smtClean="0"/>
              <a:t>‹#›</a:t>
            </a:fld>
            <a:endParaRPr lang="en-GB"/>
          </a:p>
        </p:txBody>
      </p:sp>
    </p:spTree>
    <p:extLst>
      <p:ext uri="{BB962C8B-B14F-4D97-AF65-F5344CB8AC3E}">
        <p14:creationId xmlns:p14="http://schemas.microsoft.com/office/powerpoint/2010/main" val="2321275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6A2C09-AD77-419C-B43B-271E40265284}"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2031A3-68EC-480D-9CD6-58F2338BCA60}" type="slidenum">
              <a:rPr lang="en-GB" smtClean="0"/>
              <a:t>‹#›</a:t>
            </a:fld>
            <a:endParaRPr lang="en-GB"/>
          </a:p>
        </p:txBody>
      </p:sp>
    </p:spTree>
    <p:extLst>
      <p:ext uri="{BB962C8B-B14F-4D97-AF65-F5344CB8AC3E}">
        <p14:creationId xmlns:p14="http://schemas.microsoft.com/office/powerpoint/2010/main" val="734400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6A2C09-AD77-419C-B43B-271E40265284}"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2031A3-68EC-480D-9CD6-58F2338BCA60}" type="slidenum">
              <a:rPr lang="en-GB" smtClean="0"/>
              <a:t>‹#›</a:t>
            </a:fld>
            <a:endParaRPr lang="en-GB"/>
          </a:p>
        </p:txBody>
      </p:sp>
    </p:spTree>
    <p:extLst>
      <p:ext uri="{BB962C8B-B14F-4D97-AF65-F5344CB8AC3E}">
        <p14:creationId xmlns:p14="http://schemas.microsoft.com/office/powerpoint/2010/main" val="4028284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6A2C09-AD77-419C-B43B-271E40265284}"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2031A3-68EC-480D-9CD6-58F2338BCA60}" type="slidenum">
              <a:rPr lang="en-GB" smtClean="0"/>
              <a:t>‹#›</a:t>
            </a:fld>
            <a:endParaRPr lang="en-GB"/>
          </a:p>
        </p:txBody>
      </p:sp>
    </p:spTree>
    <p:extLst>
      <p:ext uri="{BB962C8B-B14F-4D97-AF65-F5344CB8AC3E}">
        <p14:creationId xmlns:p14="http://schemas.microsoft.com/office/powerpoint/2010/main" val="3009509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6A2C09-AD77-419C-B43B-271E40265284}"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2031A3-68EC-480D-9CD6-58F2338BCA60}" type="slidenum">
              <a:rPr lang="en-GB" smtClean="0"/>
              <a:t>‹#›</a:t>
            </a:fld>
            <a:endParaRPr lang="en-GB"/>
          </a:p>
        </p:txBody>
      </p:sp>
    </p:spTree>
    <p:extLst>
      <p:ext uri="{BB962C8B-B14F-4D97-AF65-F5344CB8AC3E}">
        <p14:creationId xmlns:p14="http://schemas.microsoft.com/office/powerpoint/2010/main" val="3735158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6A2C09-AD77-419C-B43B-271E40265284}" type="datetimeFigureOut">
              <a:rPr lang="en-GB" smtClean="0"/>
              <a:t>18/11/2020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2031A3-68EC-480D-9CD6-58F2338BCA60}" type="slidenum">
              <a:rPr lang="en-GB" smtClean="0"/>
              <a:t>‹#›</a:t>
            </a:fld>
            <a:endParaRPr lang="en-GB"/>
          </a:p>
        </p:txBody>
      </p:sp>
    </p:spTree>
    <p:extLst>
      <p:ext uri="{BB962C8B-B14F-4D97-AF65-F5344CB8AC3E}">
        <p14:creationId xmlns:p14="http://schemas.microsoft.com/office/powerpoint/2010/main" val="1941080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6A2C09-AD77-419C-B43B-271E40265284}" type="datetimeFigureOut">
              <a:rPr lang="en-GB" smtClean="0"/>
              <a:t>18/11/2020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2031A3-68EC-480D-9CD6-58F2338BCA60}" type="slidenum">
              <a:rPr lang="en-GB" smtClean="0"/>
              <a:t>‹#›</a:t>
            </a:fld>
            <a:endParaRPr lang="en-GB"/>
          </a:p>
        </p:txBody>
      </p:sp>
    </p:spTree>
    <p:extLst>
      <p:ext uri="{BB962C8B-B14F-4D97-AF65-F5344CB8AC3E}">
        <p14:creationId xmlns:p14="http://schemas.microsoft.com/office/powerpoint/2010/main" val="4267970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A2C09-AD77-419C-B43B-271E40265284}" type="datetimeFigureOut">
              <a:rPr lang="en-GB" smtClean="0"/>
              <a:t>18/11/2020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2031A3-68EC-480D-9CD6-58F2338BCA60}" type="slidenum">
              <a:rPr lang="en-GB" smtClean="0"/>
              <a:t>‹#›</a:t>
            </a:fld>
            <a:endParaRPr lang="en-GB"/>
          </a:p>
        </p:txBody>
      </p:sp>
    </p:spTree>
    <p:extLst>
      <p:ext uri="{BB962C8B-B14F-4D97-AF65-F5344CB8AC3E}">
        <p14:creationId xmlns:p14="http://schemas.microsoft.com/office/powerpoint/2010/main" val="2171102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B6A2C09-AD77-419C-B43B-271E40265284}"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2031A3-68EC-480D-9CD6-58F2338BCA60}" type="slidenum">
              <a:rPr lang="en-GB" smtClean="0"/>
              <a:t>‹#›</a:t>
            </a:fld>
            <a:endParaRPr lang="en-GB"/>
          </a:p>
        </p:txBody>
      </p:sp>
    </p:spTree>
    <p:extLst>
      <p:ext uri="{BB962C8B-B14F-4D97-AF65-F5344CB8AC3E}">
        <p14:creationId xmlns:p14="http://schemas.microsoft.com/office/powerpoint/2010/main" val="1207411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B6A2C09-AD77-419C-B43B-271E40265284}"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2031A3-68EC-480D-9CD6-58F2338BCA60}" type="slidenum">
              <a:rPr lang="en-GB" smtClean="0"/>
              <a:t>‹#›</a:t>
            </a:fld>
            <a:endParaRPr lang="en-GB"/>
          </a:p>
        </p:txBody>
      </p:sp>
    </p:spTree>
    <p:extLst>
      <p:ext uri="{BB962C8B-B14F-4D97-AF65-F5344CB8AC3E}">
        <p14:creationId xmlns:p14="http://schemas.microsoft.com/office/powerpoint/2010/main" val="129310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B6A2C09-AD77-419C-B43B-271E40265284}" type="datetimeFigureOut">
              <a:rPr lang="en-GB" smtClean="0"/>
              <a:t>18/11/2020</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02031A3-68EC-480D-9CD6-58F2338BCA60}" type="slidenum">
              <a:rPr lang="en-GB" smtClean="0"/>
              <a:t>‹#›</a:t>
            </a:fld>
            <a:endParaRPr lang="en-GB"/>
          </a:p>
        </p:txBody>
      </p:sp>
    </p:spTree>
    <p:extLst>
      <p:ext uri="{BB962C8B-B14F-4D97-AF65-F5344CB8AC3E}">
        <p14:creationId xmlns:p14="http://schemas.microsoft.com/office/powerpoint/2010/main" val="17172304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C075FD1-1D9B-46F3-B3BE-4F066DF3F524}"/>
              </a:ext>
            </a:extLst>
          </p:cNvPr>
          <p:cNvSpPr txBox="1"/>
          <p:nvPr/>
        </p:nvSpPr>
        <p:spPr>
          <a:xfrm>
            <a:off x="139700" y="501647"/>
            <a:ext cx="6578600" cy="303536"/>
          </a:xfrm>
          <a:prstGeom prst="rect">
            <a:avLst/>
          </a:prstGeom>
          <a:solidFill>
            <a:srgbClr val="162F58"/>
          </a:solidFill>
        </p:spPr>
        <p:txBody>
          <a:bodyPr wrap="square" lIns="0" tIns="36000" rIns="0" bIns="36000" rtlCol="0" anchor="ctr" anchorCtr="0">
            <a:spAutoFit/>
          </a:bodyPr>
          <a:lstStyle/>
          <a:p>
            <a:pPr algn="ctr" rtl="0"/>
            <a:r>
              <a:rPr lang="x-es-XL" sz="1500" b="1" i="0" u="none" spc="-30" baseline="0" dirty="0">
                <a:solidFill>
                  <a:srgbClr val="FFFFFF"/>
                </a:solidFill>
                <a:latin typeface="Arial"/>
                <a:cs typeface="Arial"/>
              </a:rPr>
              <a:t>Consejos para líderes inclusivos en momentos de decisión importantes</a:t>
            </a:r>
          </a:p>
        </p:txBody>
      </p:sp>
      <p:sp>
        <p:nvSpPr>
          <p:cNvPr id="6" name="TextBox 5">
            <a:extLst>
              <a:ext uri="{FF2B5EF4-FFF2-40B4-BE49-F238E27FC236}">
                <a16:creationId xmlns:a16="http://schemas.microsoft.com/office/drawing/2014/main" id="{5FCC42AD-F874-46E1-B910-F031D3B16BD9}"/>
              </a:ext>
            </a:extLst>
          </p:cNvPr>
          <p:cNvSpPr txBox="1"/>
          <p:nvPr/>
        </p:nvSpPr>
        <p:spPr>
          <a:xfrm>
            <a:off x="225000" y="1171678"/>
            <a:ext cx="3050329" cy="7223837"/>
          </a:xfrm>
          <a:prstGeom prst="rect">
            <a:avLst/>
          </a:prstGeom>
          <a:noFill/>
          <a:ln>
            <a:noFill/>
          </a:ln>
        </p:spPr>
        <p:txBody>
          <a:bodyPr wrap="square" lIns="0" tIns="0" rIns="0" bIns="0" rtlCol="0">
            <a:spAutoFit/>
          </a:bodyPr>
          <a:lstStyle/>
          <a:p>
            <a:pPr algn="l" rtl="0">
              <a:lnSpc>
                <a:spcPts val="1400"/>
              </a:lnSpc>
              <a:spcBef>
                <a:spcPts val="600"/>
              </a:spcBef>
              <a:buClr>
                <a:srgbClr val="00ACE6"/>
              </a:buClr>
            </a:pPr>
            <a:r>
              <a:rPr lang="x-es-XL" sz="1100" b="0" i="0" u="none" spc="-30" baseline="0" dirty="0">
                <a:solidFill>
                  <a:srgbClr val="00ACE6"/>
                </a:solidFill>
                <a:latin typeface="Arial"/>
                <a:cs typeface="Arial"/>
              </a:rPr>
              <a:t>Criterios de contratación u </a:t>
            </a:r>
            <a:r>
              <a:rPr lang="x-es-XL" sz="1100" b="0" i="0" u="none" spc="-30" dirty="0">
                <a:solidFill>
                  <a:srgbClr val="00ACE6"/>
                </a:solidFill>
                <a:latin typeface="Arial"/>
                <a:cs typeface="Arial"/>
              </a:rPr>
              <a:t>ofertas</a:t>
            </a:r>
            <a:r>
              <a:rPr lang="x-es-XL" sz="1100" b="0" i="0" u="none" spc="-30" baseline="0" dirty="0">
                <a:solidFill>
                  <a:srgbClr val="00ACE6"/>
                </a:solidFill>
                <a:latin typeface="Arial"/>
                <a:cs typeface="Arial"/>
              </a:rPr>
              <a:t> de trabajo (favorables para personas determinadas)</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Revise que los criterios de contratación o las ofertas de trabajo no sean muy restrictivos ni </a:t>
            </a:r>
            <a:r>
              <a:rPr lang="x-es-XL" sz="900" b="0" i="0" u="none" spc="-30" dirty="0">
                <a:solidFill>
                  <a:srgbClr val="535C5B"/>
                </a:solidFill>
                <a:latin typeface="Arial"/>
                <a:cs typeface="Arial"/>
              </a:rPr>
              <a:t>incluyan</a:t>
            </a:r>
            <a:r>
              <a:rPr lang="x-es-XL" sz="900" b="0" i="0" u="none" spc="-30" baseline="0" dirty="0">
                <a:solidFill>
                  <a:srgbClr val="535C5B"/>
                </a:solidFill>
                <a:latin typeface="Arial"/>
                <a:cs typeface="Arial"/>
              </a:rPr>
              <a:t> requisitos que den prelación a ciertos grupos o personas innecesariamente.</a:t>
            </a:r>
          </a:p>
          <a:p>
            <a:pPr algn="l" rtl="0">
              <a:lnSpc>
                <a:spcPts val="1400"/>
              </a:lnSpc>
              <a:spcBef>
                <a:spcPts val="600"/>
              </a:spcBef>
              <a:buClr>
                <a:srgbClr val="00ACE6"/>
              </a:buClr>
            </a:pPr>
            <a:r>
              <a:rPr lang="x-es-XL" sz="1100" b="0" i="0" u="none" spc="-30" baseline="0" dirty="0">
                <a:solidFill>
                  <a:srgbClr val="00ACE6"/>
                </a:solidFill>
                <a:latin typeface="Arial"/>
                <a:cs typeface="Arial"/>
              </a:rPr>
              <a:t>Fuentes de contratación (búsqueda de candidatos en los mismos lugares)</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Identifique las oportunidades para obtener una combinación más amplia de candidatos calificados buscando en otras instituciones, grupos y referencias además de «los de siempre».</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Trate de obtener una lista diversa de candidatos calificados que pueda considerar para cada vacante.</a:t>
            </a:r>
          </a:p>
          <a:p>
            <a:pPr algn="l" rtl="0">
              <a:lnSpc>
                <a:spcPts val="1500"/>
              </a:lnSpc>
              <a:spcBef>
                <a:spcPts val="600"/>
              </a:spcBef>
              <a:buClr>
                <a:srgbClr val="00ACE6"/>
              </a:buClr>
            </a:pPr>
            <a:r>
              <a:rPr lang="x-es-XL" sz="1100" b="0" i="0" u="none" spc="-30" baseline="0" dirty="0">
                <a:solidFill>
                  <a:srgbClr val="00ACE6"/>
                </a:solidFill>
                <a:latin typeface="Arial"/>
                <a:cs typeface="Arial"/>
              </a:rPr>
              <a:t>Equipo de contratación (sin representación diversa)</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Incluya personas con diferentes antecedentes, características demográficas y experiencias en su equipo de entrevistadores.</a:t>
            </a:r>
          </a:p>
          <a:p>
            <a:pPr algn="l" rtl="0">
              <a:lnSpc>
                <a:spcPts val="1400"/>
              </a:lnSpc>
              <a:spcBef>
                <a:spcPts val="600"/>
              </a:spcBef>
              <a:buClr>
                <a:srgbClr val="00ACE6"/>
              </a:buClr>
            </a:pPr>
            <a:r>
              <a:rPr lang="x-es-XL" sz="1100" b="0" i="0" u="none" spc="-30" baseline="0" dirty="0">
                <a:solidFill>
                  <a:srgbClr val="00ACE6"/>
                </a:solidFill>
                <a:latin typeface="Arial"/>
                <a:cs typeface="Arial"/>
              </a:rPr>
              <a:t>Proceso de entrevista (falta de preguntas objetivas o respuesta a diversos candidatos)</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Invite al personal de contratación a «seleccionar» un equipo con en el que las diferencias se complementen y mejoren al combinarlas, y no a «descartar» debido a que no hay similitudes (es decir, «un acople»).</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Realice entrevistas que se basen en el comportamiento para que el proceso sea objetivo, guarde relación con el trabajo y sea inclusivo para todos los candidatos.</a:t>
            </a:r>
          </a:p>
          <a:p>
            <a:pPr algn="l" rtl="0">
              <a:lnSpc>
                <a:spcPts val="1500"/>
              </a:lnSpc>
              <a:spcBef>
                <a:spcPts val="600"/>
              </a:spcBef>
              <a:buClr>
                <a:srgbClr val="00ACE6"/>
              </a:buClr>
            </a:pPr>
            <a:r>
              <a:rPr lang="x-es-XL" sz="1100" b="0" i="0" u="none" spc="-30" baseline="0" dirty="0">
                <a:solidFill>
                  <a:srgbClr val="00ACE6"/>
                </a:solidFill>
                <a:latin typeface="Arial"/>
                <a:cs typeface="Arial"/>
              </a:rPr>
              <a:t>Comunicación de decisiones (prejuicios en el proceso de decisión o no reconocer y abordar las inquietudes de los diversos candidatos)</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Atienda las opiniones de todos los miembros del equipo de entrevistadores.</a:t>
            </a:r>
            <a:endParaRPr lang="en-US" sz="900" b="0" i="0" u="none" spc="-30" baseline="0" dirty="0">
              <a:solidFill>
                <a:srgbClr val="535C5B"/>
              </a:solidFill>
              <a:latin typeface="Arial"/>
              <a:cs typeface="Arial"/>
            </a:endParaRP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Confirme que las decisiones de contratación se basan en criterios objetivos y en una evaluación precisa de las capacidades de los candidatos, y no en una visión subjetiva o infundada de la «aptitud» (es decir, una actitud de «aquellos que son como nosotros y aquellos que no lo son»).</a:t>
            </a:r>
            <a:endParaRPr lang="en-US" sz="900" b="0" i="0" u="none" spc="-30" baseline="0" dirty="0">
              <a:solidFill>
                <a:srgbClr val="535C5B"/>
              </a:solidFill>
              <a:latin typeface="Arial"/>
              <a:cs typeface="Arial"/>
            </a:endParaRP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Haga preguntas a los candidatos para descubrir las posibles inquietudes que puedan tener sobre UHG como un lugar en el que pueden tener éxito.</a:t>
            </a:r>
            <a:endParaRPr lang="en-US" sz="900" b="0" i="0" u="none" spc="-30" baseline="0" dirty="0">
              <a:solidFill>
                <a:srgbClr val="535C5B"/>
              </a:solidFill>
              <a:latin typeface="Arial"/>
              <a:cs typeface="Arial"/>
            </a:endParaRP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Comparta información con los candidatos sobre el compromiso de UHG de ser el mejor lugar de trabajo para todos.</a:t>
            </a:r>
            <a:endParaRPr lang="x-es-XL" sz="1600" spc="-30" dirty="0"/>
          </a:p>
        </p:txBody>
      </p:sp>
      <p:sp>
        <p:nvSpPr>
          <p:cNvPr id="11" name="TextBox 10">
            <a:extLst>
              <a:ext uri="{FF2B5EF4-FFF2-40B4-BE49-F238E27FC236}">
                <a16:creationId xmlns:a16="http://schemas.microsoft.com/office/drawing/2014/main" id="{850C1AA7-0B02-4AA5-BA3E-152C94B10DB3}"/>
              </a:ext>
            </a:extLst>
          </p:cNvPr>
          <p:cNvSpPr txBox="1"/>
          <p:nvPr/>
        </p:nvSpPr>
        <p:spPr>
          <a:xfrm>
            <a:off x="3492498" y="1149175"/>
            <a:ext cx="3225802" cy="8079135"/>
          </a:xfrm>
          <a:prstGeom prst="rect">
            <a:avLst/>
          </a:prstGeom>
          <a:noFill/>
        </p:spPr>
        <p:txBody>
          <a:bodyPr wrap="square" lIns="0" tIns="0" rIns="0" bIns="0" rtlCol="0">
            <a:spAutoFit/>
          </a:bodyPr>
          <a:lstStyle/>
          <a:p>
            <a:pPr algn="l" rtl="0">
              <a:lnSpc>
                <a:spcPts val="1200"/>
              </a:lnSpc>
              <a:spcBef>
                <a:spcPts val="600"/>
              </a:spcBef>
              <a:buClr>
                <a:srgbClr val="00ACE6"/>
              </a:buClr>
            </a:pPr>
            <a:r>
              <a:rPr lang="x-es-XL" sz="1100" b="0" i="0" u="none" spc="-30" baseline="0" dirty="0">
                <a:solidFill>
                  <a:srgbClr val="00ACE6"/>
                </a:solidFill>
                <a:latin typeface="Arial"/>
                <a:cs typeface="Arial"/>
              </a:rPr>
              <a:t>Expectativas en cuanto a la capacidad (con base en estereotipos; por ejemplo, las mujeres son conducidas a cargos de apoyo; los hombres a cargos relacionados con los resultados empresariales)</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Solicite comentarios sobre los mensajes implícitos que puede estar comunicando de forma involuntaria a otros y que transmiten una inclinación inconsciente a favor o en contra de ciertas diferencias.</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Antes de cada nuevo proyecto o tarea que haga, revise los requisitos y pregunte: «¿son requisitos reales y objetivos o son preferencias que favorecen innecesariamente a ciertos grupos?».</a:t>
            </a:r>
          </a:p>
          <a:p>
            <a:pPr algn="l" rtl="0">
              <a:lnSpc>
                <a:spcPts val="1200"/>
              </a:lnSpc>
              <a:spcBef>
                <a:spcPts val="600"/>
              </a:spcBef>
              <a:buClr>
                <a:srgbClr val="00ACE6"/>
              </a:buClr>
            </a:pPr>
            <a:r>
              <a:rPr lang="x-es-XL" sz="1100" b="0" i="0" u="none" spc="-30" baseline="0" dirty="0">
                <a:solidFill>
                  <a:srgbClr val="00ACE6"/>
                </a:solidFill>
                <a:latin typeface="Arial"/>
                <a:cs typeface="Arial"/>
              </a:rPr>
              <a:t>Distribución de tareas clave que exijan ir más allá (preferir a aquellos que se ajustan a la norma o han tenido éxito en el pasado)</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Identifique uno o más proyectos (actuales o nuevos) en su área en los que una diversidad más amplia de perspectivas, estilos, antecedentes y experiencias puedan mejorar los resultados. Contrate un equipo con miembros diversos, en el que cada uno pueda aportar una perspectiva diferente y présteles la ayuda que necesiten para superar los conflictos inherentes y potenciar las diferencias de cada uno.</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Haga una lista de las personas de su área que no reciben actualmente tareas de mayor exigencia o de mayor valor, principalmente, aquellas de los grupos menos representados. Pregunte: «¿qué suposiciones estamos haciendo yo u otras personas sobre las capacidades de los candidatos? ¿En qué manera inciden los prejuicios? Encuentre un proyecto específico que favorezca los aspectos de diversidad de los candidatos.</a:t>
            </a:r>
          </a:p>
          <a:p>
            <a:pPr algn="l" rtl="0">
              <a:lnSpc>
                <a:spcPts val="1200"/>
              </a:lnSpc>
              <a:spcBef>
                <a:spcPts val="600"/>
              </a:spcBef>
              <a:buClr>
                <a:srgbClr val="00ACE6"/>
              </a:buClr>
            </a:pPr>
            <a:r>
              <a:rPr lang="x-es-XL" sz="1100" b="0" i="0" u="none" spc="-30" baseline="0" dirty="0">
                <a:solidFill>
                  <a:srgbClr val="00ACE6"/>
                </a:solidFill>
                <a:latin typeface="Arial"/>
                <a:cs typeface="Arial"/>
              </a:rPr>
              <a:t>Quiénes buscan y aceptan oportunidades (diferentes niveles de confianza, disposición al riesgo, etc.)</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Examine la información de las personas que solicitan, reciben o aceptan las tareas más cruciales o notorias. ¿Cuáles patrones encuentra? ¿Podría deberse a un prejuicio inconsciente?</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Identifique a una o más personas de su área que puedan tener prejuicios negativos sobre su propio desempeño o potencial. Sostenga un diálogo personalizado para realizar ajustes. Incentive las iniciativas de crecimiento y mejora y exprese que confía en su capacidad.</a:t>
            </a:r>
          </a:p>
          <a:p>
            <a:pPr algn="l" rtl="0">
              <a:lnSpc>
                <a:spcPts val="1200"/>
              </a:lnSpc>
              <a:spcBef>
                <a:spcPts val="600"/>
              </a:spcBef>
              <a:buClr>
                <a:srgbClr val="00ACE6"/>
              </a:buClr>
            </a:pPr>
            <a:r>
              <a:rPr lang="x-es-XL" sz="1100" b="0" i="0" u="none" spc="-30" baseline="0" dirty="0">
                <a:solidFill>
                  <a:srgbClr val="00ACE6"/>
                </a:solidFill>
                <a:latin typeface="Arial"/>
                <a:cs typeface="Arial"/>
              </a:rPr>
              <a:t>Comentarios e instrucción personalizada (diferencias de clase, mensajes implícitos, frecuencia y propósito)</a:t>
            </a:r>
          </a:p>
          <a:p>
            <a:pPr marL="169863" indent="-169863"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Fíjese cuando tenga dificultades para darle sus comentarios a una persona diferente a usted. Identifique formas de construir las relaciones; esto le servirá para establecer la confianza que necesita para dar sus comentarios de forma eficaz.</a:t>
            </a:r>
            <a:endParaRPr lang="en-US" sz="900" b="0" i="0" u="none" spc="-30" baseline="0" dirty="0">
              <a:solidFill>
                <a:srgbClr val="535C5B"/>
              </a:solidFill>
              <a:latin typeface="Arial"/>
              <a:cs typeface="Arial"/>
            </a:endParaRPr>
          </a:p>
          <a:p>
            <a:pPr marL="169863" indent="-169863"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Analice a quién encuentra usted más fácil guiar o tiende más a guiar y el tipo de orientación que les proporciona a diferentes personas. ¿Cuáles patrones encuentra? ¿Cuáles prejuicios inconscientes podrían incidir?</a:t>
            </a:r>
          </a:p>
          <a:p>
            <a:pPr algn="l" rtl="0">
              <a:lnSpc>
                <a:spcPts val="1200"/>
              </a:lnSpc>
            </a:pPr>
            <a:endParaRPr lang="x-es-XL" sz="1300" spc="-30" dirty="0">
              <a:solidFill>
                <a:srgbClr val="00ACE6"/>
              </a:solidFill>
              <a:latin typeface="Arial"/>
              <a:cs typeface="Arial"/>
            </a:endParaRPr>
          </a:p>
        </p:txBody>
      </p:sp>
      <p:sp>
        <p:nvSpPr>
          <p:cNvPr id="12" name="TextBox 11">
            <a:extLst>
              <a:ext uri="{FF2B5EF4-FFF2-40B4-BE49-F238E27FC236}">
                <a16:creationId xmlns:a16="http://schemas.microsoft.com/office/drawing/2014/main" id="{3942B89F-8C87-4C93-BA27-43EDDE12D9D9}"/>
              </a:ext>
            </a:extLst>
          </p:cNvPr>
          <p:cNvSpPr txBox="1"/>
          <p:nvPr/>
        </p:nvSpPr>
        <p:spPr>
          <a:xfrm>
            <a:off x="2480978" y="8895928"/>
            <a:ext cx="4462082" cy="230832"/>
          </a:xfrm>
          <a:prstGeom prst="rect">
            <a:avLst/>
          </a:prstGeom>
          <a:noFill/>
        </p:spPr>
        <p:txBody>
          <a:bodyPr wrap="square" rtlCol="0">
            <a:spAutoFit/>
          </a:bodyPr>
          <a:lstStyle/>
          <a:p>
            <a:pPr algn="ctr" rtl="0"/>
            <a:r>
              <a:rPr lang="x-es-XL" sz="900" b="0" i="0" u="none" spc="-50" baseline="0" dirty="0">
                <a:solidFill>
                  <a:srgbClr val="535C5B"/>
                </a:solidFill>
                <a:latin typeface="Arial"/>
                <a:cs typeface="Arial"/>
              </a:rPr>
              <a:t>Consejos para líderes inclusivos en momentos de decisión importantes, Página 1</a:t>
            </a:r>
          </a:p>
        </p:txBody>
      </p:sp>
      <p:sp>
        <p:nvSpPr>
          <p:cNvPr id="14" name="object 14">
            <a:extLst>
              <a:ext uri="{FF2B5EF4-FFF2-40B4-BE49-F238E27FC236}">
                <a16:creationId xmlns:a16="http://schemas.microsoft.com/office/drawing/2014/main" id="{4D8DBFB5-1E23-4367-953F-7B6D0BECD691}"/>
              </a:ext>
            </a:extLst>
          </p:cNvPr>
          <p:cNvSpPr/>
          <p:nvPr/>
        </p:nvSpPr>
        <p:spPr>
          <a:xfrm>
            <a:off x="3275329" y="11531"/>
            <a:ext cx="434339" cy="434339"/>
          </a:xfrm>
          <a:prstGeom prst="rect">
            <a:avLst/>
          </a:prstGeom>
          <a:blipFill>
            <a:blip r:embed="rId2" cstate="print"/>
            <a:stretch>
              <a:fillRect/>
            </a:stretch>
          </a:blipFill>
        </p:spPr>
        <p:txBody>
          <a:bodyPr wrap="square" lIns="0" tIns="0" rIns="0" bIns="0" rtlCol="0"/>
          <a:lstStyle/>
          <a:p>
            <a:endParaRPr/>
          </a:p>
        </p:txBody>
      </p:sp>
      <p:sp>
        <p:nvSpPr>
          <p:cNvPr id="17" name="TextBox 16">
            <a:extLst>
              <a:ext uri="{FF2B5EF4-FFF2-40B4-BE49-F238E27FC236}">
                <a16:creationId xmlns:a16="http://schemas.microsoft.com/office/drawing/2014/main" id="{ED74277E-FB4B-4C21-8C1A-A3755F1E5E1C}"/>
              </a:ext>
            </a:extLst>
          </p:cNvPr>
          <p:cNvSpPr txBox="1"/>
          <p:nvPr/>
        </p:nvSpPr>
        <p:spPr>
          <a:xfrm>
            <a:off x="3492498" y="898678"/>
            <a:ext cx="3204000" cy="181332"/>
          </a:xfrm>
          <a:prstGeom prst="rect">
            <a:avLst/>
          </a:prstGeom>
          <a:noFill/>
        </p:spPr>
        <p:txBody>
          <a:bodyPr wrap="square" lIns="0" tIns="0" rIns="0" bIns="0" rtlCol="0">
            <a:spAutoFit/>
          </a:bodyPr>
          <a:lstStyle/>
          <a:p>
            <a:pPr algn="l" rtl="0">
              <a:lnSpc>
                <a:spcPts val="1400"/>
              </a:lnSpc>
              <a:spcBef>
                <a:spcPts val="600"/>
              </a:spcBef>
              <a:buClr>
                <a:srgbClr val="00ACE6"/>
              </a:buClr>
            </a:pPr>
            <a:r>
              <a:rPr lang="x-es-XL" sz="1600" b="0" i="0" u="none" spc="-50" baseline="0" dirty="0">
                <a:solidFill>
                  <a:srgbClr val="162F58"/>
                </a:solidFill>
                <a:latin typeface="Arial"/>
                <a:cs typeface="Arial"/>
              </a:rPr>
              <a:t>Desarrollo</a:t>
            </a:r>
            <a:endParaRPr lang="x-es-XL" b="0" i="0" u="none" spc="-50" baseline="0" dirty="0">
              <a:solidFill>
                <a:srgbClr val="162F58"/>
              </a:solidFill>
              <a:latin typeface="Arial"/>
              <a:cs typeface="Arial"/>
            </a:endParaRPr>
          </a:p>
        </p:txBody>
      </p:sp>
      <p:sp>
        <p:nvSpPr>
          <p:cNvPr id="18" name="TextBox 17">
            <a:extLst>
              <a:ext uri="{FF2B5EF4-FFF2-40B4-BE49-F238E27FC236}">
                <a16:creationId xmlns:a16="http://schemas.microsoft.com/office/drawing/2014/main" id="{27A452C4-9382-454F-AFB1-63D8AEC2F048}"/>
              </a:ext>
            </a:extLst>
          </p:cNvPr>
          <p:cNvSpPr txBox="1"/>
          <p:nvPr/>
        </p:nvSpPr>
        <p:spPr>
          <a:xfrm>
            <a:off x="203675" y="898678"/>
            <a:ext cx="3204000" cy="181332"/>
          </a:xfrm>
          <a:prstGeom prst="rect">
            <a:avLst/>
          </a:prstGeom>
          <a:noFill/>
        </p:spPr>
        <p:txBody>
          <a:bodyPr wrap="square" lIns="0" tIns="0" rIns="0" bIns="0" rtlCol="0">
            <a:spAutoFit/>
          </a:bodyPr>
          <a:lstStyle/>
          <a:p>
            <a:pPr algn="l" rtl="0">
              <a:lnSpc>
                <a:spcPts val="1400"/>
              </a:lnSpc>
              <a:spcBef>
                <a:spcPts val="600"/>
              </a:spcBef>
              <a:buClr>
                <a:srgbClr val="00ACE6"/>
              </a:buClr>
            </a:pPr>
            <a:r>
              <a:rPr lang="x-es-XL" sz="1600" b="0" i="0" u="none" spc="-50" baseline="0" dirty="0">
                <a:solidFill>
                  <a:srgbClr val="162F58"/>
                </a:solidFill>
                <a:latin typeface="Arial"/>
                <a:cs typeface="Arial"/>
              </a:rPr>
              <a:t>Contratación</a:t>
            </a:r>
            <a:endParaRPr lang="x-es-XL" b="0" i="0" u="none" spc="-50" baseline="0" dirty="0">
              <a:solidFill>
                <a:srgbClr val="162F58"/>
              </a:solidFill>
              <a:latin typeface="Arial"/>
              <a:cs typeface="Arial"/>
            </a:endParaRPr>
          </a:p>
        </p:txBody>
      </p:sp>
      <p:sp>
        <p:nvSpPr>
          <p:cNvPr id="9" name="object 17">
            <a:extLst>
              <a:ext uri="{FF2B5EF4-FFF2-40B4-BE49-F238E27FC236}">
                <a16:creationId xmlns:a16="http://schemas.microsoft.com/office/drawing/2014/main" id="{E70613B3-8E62-4444-A9C6-2B263E3CA5F6}"/>
              </a:ext>
            </a:extLst>
          </p:cNvPr>
          <p:cNvSpPr txBox="1">
            <a:spLocks/>
          </p:cNvSpPr>
          <p:nvPr/>
        </p:nvSpPr>
        <p:spPr>
          <a:xfrm>
            <a:off x="260642" y="8919892"/>
            <a:ext cx="1995575" cy="139141"/>
          </a:xfrm>
          <a:prstGeom prst="rect">
            <a:avLst/>
          </a:prstGeom>
        </p:spPr>
        <p:txBody>
          <a:bodyPr vert="horz" wrap="square" lIns="0" tIns="635"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spcBef>
                <a:spcPts val="5"/>
              </a:spcBef>
            </a:pPr>
            <a:r>
              <a:rPr lang="en-US" sz="900" spc="-50" dirty="0">
                <a:solidFill>
                  <a:srgbClr val="535C5B"/>
                </a:solidFill>
                <a:latin typeface="Arial"/>
                <a:cs typeface="Arial"/>
              </a:rPr>
              <a:t>© Copyright 2018, Korn Ferry</a:t>
            </a:r>
          </a:p>
        </p:txBody>
      </p:sp>
    </p:spTree>
    <p:extLst>
      <p:ext uri="{BB962C8B-B14F-4D97-AF65-F5344CB8AC3E}">
        <p14:creationId xmlns:p14="http://schemas.microsoft.com/office/powerpoint/2010/main" val="197178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FCC42AD-F874-46E1-B910-F031D3B16BD9}"/>
              </a:ext>
            </a:extLst>
          </p:cNvPr>
          <p:cNvSpPr txBox="1"/>
          <p:nvPr/>
        </p:nvSpPr>
        <p:spPr>
          <a:xfrm>
            <a:off x="139698" y="880353"/>
            <a:ext cx="3204000" cy="7001917"/>
          </a:xfrm>
          <a:prstGeom prst="rect">
            <a:avLst/>
          </a:prstGeom>
          <a:noFill/>
        </p:spPr>
        <p:txBody>
          <a:bodyPr wrap="square" lIns="0" tIns="0" rIns="0" bIns="0" rtlCol="0">
            <a:spAutoFit/>
          </a:bodyPr>
          <a:lstStyle/>
          <a:p>
            <a:pPr algn="l" rtl="0">
              <a:lnSpc>
                <a:spcPts val="1400"/>
              </a:lnSpc>
              <a:spcBef>
                <a:spcPts val="600"/>
              </a:spcBef>
              <a:buClr>
                <a:srgbClr val="00ACE6"/>
              </a:buClr>
            </a:pPr>
            <a:r>
              <a:rPr lang="x-es-XL" sz="1100" b="0" i="0" u="none" spc="-30" baseline="0" dirty="0">
                <a:solidFill>
                  <a:srgbClr val="00ACE6"/>
                </a:solidFill>
                <a:latin typeface="Arial"/>
                <a:cs typeface="Arial"/>
              </a:rPr>
              <a:t>Desempeño y potencial (favorables para ciertas personas)</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Evalúe los criterios actuales (formales e informales) para evaluar los niveles de desempeño y el potencial. Establezca expectativas claras y objetivas que se centren en los resultados y no den preferencia a determinados grupos o tipos de personas.</a:t>
            </a:r>
          </a:p>
          <a:p>
            <a:pPr algn="l" rtl="0">
              <a:lnSpc>
                <a:spcPts val="1400"/>
              </a:lnSpc>
              <a:spcBef>
                <a:spcPts val="600"/>
              </a:spcBef>
              <a:buClr>
                <a:srgbClr val="00ACE6"/>
              </a:buClr>
            </a:pPr>
            <a:r>
              <a:rPr lang="x-es-XL" sz="1100" b="0" i="0" u="none" spc="-30" baseline="0" dirty="0">
                <a:solidFill>
                  <a:srgbClr val="00ACE6"/>
                </a:solidFill>
                <a:latin typeface="Arial"/>
                <a:cs typeface="Arial"/>
              </a:rPr>
              <a:t>Métodos de evaluación (falta de métodos objetivos para medir el desempeño y el potencial)</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¿Se están utilizando herramientas para determinar quiénes tienen potencial y medir el desempeño de forma clara, objetiva y transparente? Encuentre formas de eliminar los posibles prejuicios y la subjetividad del proceso.</a:t>
            </a:r>
          </a:p>
          <a:p>
            <a:pPr algn="l" rtl="0">
              <a:lnSpc>
                <a:spcPts val="1400"/>
              </a:lnSpc>
              <a:spcBef>
                <a:spcPts val="600"/>
              </a:spcBef>
              <a:buClr>
                <a:srgbClr val="00ACE6"/>
              </a:buClr>
            </a:pPr>
            <a:r>
              <a:rPr lang="x-es-XL" sz="1100" b="0" i="0" u="none" spc="-30" baseline="0" dirty="0">
                <a:solidFill>
                  <a:srgbClr val="00ACE6"/>
                </a:solidFill>
                <a:latin typeface="Arial"/>
                <a:cs typeface="Arial"/>
              </a:rPr>
              <a:t>Calificaciones y comentarios (diferentes grupos sujetos a diferentes estándares)</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Mire las calificaciones de desempeño de las personas del área que dirige. ¿Hay algún patrón que indique que un prejuicio inconsciente (o de otro tipo) puede estar influyendo en la forma de juzgar el desempeño de algunas personas?</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Observe las palabras que usas en las evaluaciones; ¿hay diferencias en lo que tiende a enfatizar o decir sobre ciertos grupos o tipos de personas (género, edad, estilo de pensamiento, etc.)?</a:t>
            </a:r>
          </a:p>
          <a:p>
            <a:pPr algn="l" rtl="0">
              <a:lnSpc>
                <a:spcPts val="1400"/>
              </a:lnSpc>
              <a:spcBef>
                <a:spcPts val="600"/>
              </a:spcBef>
              <a:buClr>
                <a:srgbClr val="00ACE6"/>
              </a:buClr>
            </a:pPr>
            <a:r>
              <a:rPr lang="x-es-XL" sz="1100" b="0" i="0" u="none" spc="-30" baseline="0" dirty="0">
                <a:solidFill>
                  <a:srgbClr val="00ACE6"/>
                </a:solidFill>
                <a:latin typeface="Arial"/>
                <a:cs typeface="Arial"/>
              </a:rPr>
              <a:t>Sesiones de ajuste de grupo (prejuicios debido al pensamiento del grupo, las voces que más se alzan, las opiniones de los miembros de mayor rango)</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Aplique normas básicas para las sesiones de ajuste de grupo para que los aportes desde varias perspectivas sean más efectivos. Incluya normas sobre los comentarios equilibrados de todas las personas que se están evaluando e invite a todos a pedir «evidencias» que sustenten las evaluaciones.</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Acuda a un facilitador de procesos imparcial o externo para las sesiones de ajuste</a:t>
            </a:r>
            <a:r>
              <a:rPr lang="x-es-XL" sz="1000" b="0" i="0" u="none" spc="-30" baseline="0" dirty="0">
                <a:solidFill>
                  <a:srgbClr val="535C5B"/>
                </a:solidFill>
                <a:latin typeface="Arial"/>
                <a:cs typeface="Arial"/>
              </a:rPr>
              <a:t>.</a:t>
            </a:r>
          </a:p>
          <a:p>
            <a:pPr algn="l" rtl="0">
              <a:lnSpc>
                <a:spcPts val="1400"/>
              </a:lnSpc>
              <a:spcBef>
                <a:spcPts val="600"/>
              </a:spcBef>
              <a:buClr>
                <a:srgbClr val="00ACE6"/>
              </a:buClr>
            </a:pPr>
            <a:r>
              <a:rPr lang="x-es-XL" sz="1100" b="0" i="0" u="none" spc="-30" baseline="0" dirty="0">
                <a:solidFill>
                  <a:srgbClr val="00ACE6"/>
                </a:solidFill>
                <a:latin typeface="Arial"/>
                <a:cs typeface="Arial"/>
              </a:rPr>
              <a:t>Tareas de proyectos (oportunidades diferentes ofrecidas a diferentes grupos debido a los prejuicios)</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Resista la tentación de pensar automáticamente en la persona a la que siempre acude cuando se trata de oportunidades de desarrollo o crecimiento. No permita que lo que haga refuerce el refrán: «lo importante no es lo que sabes sino a quién conoces».</a:t>
            </a:r>
          </a:p>
          <a:p>
            <a:pPr algn="l" rtl="0">
              <a:lnSpc>
                <a:spcPts val="1400"/>
              </a:lnSpc>
              <a:spcBef>
                <a:spcPts val="600"/>
              </a:spcBef>
              <a:buClr>
                <a:srgbClr val="00ACE6"/>
              </a:buClr>
            </a:pPr>
            <a:endParaRPr lang="x-es-XL" sz="1300" spc="-30" dirty="0">
              <a:solidFill>
                <a:srgbClr val="00ACE6"/>
              </a:solidFill>
              <a:latin typeface="Arial"/>
              <a:cs typeface="Arial"/>
            </a:endParaRPr>
          </a:p>
        </p:txBody>
      </p:sp>
      <p:sp>
        <p:nvSpPr>
          <p:cNvPr id="11" name="TextBox 10">
            <a:extLst>
              <a:ext uri="{FF2B5EF4-FFF2-40B4-BE49-F238E27FC236}">
                <a16:creationId xmlns:a16="http://schemas.microsoft.com/office/drawing/2014/main" id="{850C1AA7-0B02-4AA5-BA3E-152C94B10DB3}"/>
              </a:ext>
            </a:extLst>
          </p:cNvPr>
          <p:cNvSpPr txBox="1"/>
          <p:nvPr/>
        </p:nvSpPr>
        <p:spPr>
          <a:xfrm>
            <a:off x="3429000" y="880353"/>
            <a:ext cx="3289302" cy="8386911"/>
          </a:xfrm>
          <a:prstGeom prst="rect">
            <a:avLst/>
          </a:prstGeom>
          <a:noFill/>
        </p:spPr>
        <p:txBody>
          <a:bodyPr wrap="square" lIns="0" tIns="0" rIns="0" bIns="0" rtlCol="0">
            <a:spAutoFit/>
          </a:bodyPr>
          <a:lstStyle/>
          <a:p>
            <a:pPr algn="l" rtl="0">
              <a:lnSpc>
                <a:spcPts val="1200"/>
              </a:lnSpc>
              <a:spcBef>
                <a:spcPts val="600"/>
              </a:spcBef>
              <a:buClr>
                <a:srgbClr val="00ACE6"/>
              </a:buClr>
            </a:pPr>
            <a:r>
              <a:rPr lang="x-es-XL" sz="1100" b="0" i="0" u="none" spc="-30" baseline="0" dirty="0">
                <a:solidFill>
                  <a:srgbClr val="00ACE6"/>
                </a:solidFill>
                <a:latin typeface="Arial"/>
                <a:cs typeface="Arial"/>
              </a:rPr>
              <a:t>Participantes de la reunión (quiénes son invitados a participar, cuándo y cómo)</a:t>
            </a:r>
          </a:p>
          <a:p>
            <a:pPr marL="171450" indent="-171450" algn="l" rtl="0">
              <a:lnSpc>
                <a:spcPts val="1200"/>
              </a:lnSpc>
              <a:spcBef>
                <a:spcPts val="600"/>
              </a:spcBef>
              <a:buClr>
                <a:srgbClr val="00ACE6"/>
              </a:buClr>
              <a:buFont typeface="Wingdings" panose="05000000000000000000" pitchFamily="2" charset="2"/>
              <a:buChar char="q"/>
            </a:pPr>
            <a:r>
              <a:rPr lang="x-es-XL" sz="900" b="0" i="0" u="none" spc="-30" baseline="0" dirty="0">
                <a:solidFill>
                  <a:srgbClr val="535C5B"/>
                </a:solidFill>
                <a:latin typeface="Arial"/>
                <a:cs typeface="Arial"/>
              </a:rPr>
              <a:t>Amplíe la lista de los invitados a las reuniones para que varias perspectivas e ideas tengan la oportunidad de ser representadas y aprovechadas.</a:t>
            </a:r>
            <a:endParaRPr lang="x-es-XL" sz="1200" spc="-30" dirty="0">
              <a:solidFill>
                <a:srgbClr val="00ACE6"/>
              </a:solidFill>
              <a:latin typeface="Arial"/>
              <a:cs typeface="Arial"/>
            </a:endParaRPr>
          </a:p>
          <a:p>
            <a:pPr algn="l" rtl="0">
              <a:lnSpc>
                <a:spcPts val="1200"/>
              </a:lnSpc>
              <a:spcBef>
                <a:spcPts val="600"/>
              </a:spcBef>
              <a:buClr>
                <a:srgbClr val="00ACE6"/>
              </a:buClr>
            </a:pPr>
            <a:r>
              <a:rPr lang="x-es-XL" sz="1100" b="0" i="0" u="none" spc="-30" baseline="0" dirty="0">
                <a:solidFill>
                  <a:srgbClr val="00ACE6"/>
                </a:solidFill>
                <a:latin typeface="Arial"/>
                <a:cs typeface="Arial"/>
              </a:rPr>
              <a:t>Funcionamiento de la reunión (quiénes están incluidos, dónde se sientan, lenguaje corporal entre el líder y los participantes)</a:t>
            </a:r>
          </a:p>
          <a:p>
            <a:pPr marL="171450" indent="-171450" algn="l" rtl="0">
              <a:lnSpc>
                <a:spcPts val="11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Establezca reglas básicas comunes para las reuniones a fin de garantizar que haya diversos aportes y un intercambio de perspectivas, así como la atribución adecuada del crédito por los aportes realizados.</a:t>
            </a:r>
          </a:p>
          <a:p>
            <a:pPr marL="171450" indent="-171450" algn="l" rtl="0">
              <a:lnSpc>
                <a:spcPts val="11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Tenga cuidado con las interrupciones. Si ocurren, pida respetuosamente que permitan a la otra persona terminar de expresar sus ideas. Cada uno debe asumir su propia responsabilidad.</a:t>
            </a:r>
          </a:p>
          <a:p>
            <a:pPr marL="171450" indent="-171450" algn="l" rtl="0">
              <a:lnSpc>
                <a:spcPts val="11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Sea proactivo en la búsqueda de oportunidades para solicitar ideas nuevas en lugar de cerrarse cuando le presenten otra perspectiva o forma de trabajo (observe los mensajes implícitos). Si no está de acuerdo, escuche y haga preguntas para aclarar las ideas, y luego dé una respuesta constructiva.</a:t>
            </a:r>
          </a:p>
          <a:p>
            <a:pPr marL="171450" indent="-171450" algn="l" rtl="0">
              <a:lnSpc>
                <a:spcPts val="11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Presta atención a las señales no verbales, y si alguien parece que no está de acuerdo, solicite sus comentarios u opiniones.</a:t>
            </a:r>
          </a:p>
          <a:p>
            <a:pPr algn="l" rtl="0">
              <a:lnSpc>
                <a:spcPts val="1200"/>
              </a:lnSpc>
              <a:spcBef>
                <a:spcPts val="600"/>
              </a:spcBef>
              <a:buClr>
                <a:srgbClr val="00ACE6"/>
              </a:buClr>
            </a:pPr>
            <a:r>
              <a:rPr lang="x-es-XL" sz="1100" b="0" i="0" u="none" spc="-30" dirty="0">
                <a:solidFill>
                  <a:srgbClr val="00ACE6"/>
                </a:solidFill>
                <a:latin typeface="Arial"/>
                <a:cs typeface="Arial"/>
              </a:rPr>
              <a:t>Opiniones para las decisiones (quiénes pueden opinar y cómo)</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Solicite la opinión de aquellos que parecen estar callados o necesitan tiempo para pensar y procesar sus ideas. Informe a todos desde antes sobre el tema de discusión; presente opciones para que la gente contribuya de una forma diferente a la preferida por usted o por el grupo.</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Reflexione sobre la manera de tomar las decisiones: ¿hay una persona que siempre tiene más influencia o control sobre la conversación? ¿Cómo puede incluir a los demás?</a:t>
            </a:r>
          </a:p>
          <a:p>
            <a:pPr algn="l" rtl="0">
              <a:lnSpc>
                <a:spcPts val="1200"/>
              </a:lnSpc>
              <a:spcBef>
                <a:spcPts val="600"/>
              </a:spcBef>
              <a:buClr>
                <a:srgbClr val="00ACE6"/>
              </a:buClr>
            </a:pPr>
            <a:r>
              <a:rPr lang="x-es-XL" sz="1100" b="0" i="0" u="none" spc="-30" baseline="0" dirty="0">
                <a:solidFill>
                  <a:srgbClr val="00ACE6"/>
                </a:solidFill>
                <a:latin typeface="Arial"/>
                <a:cs typeface="Arial"/>
              </a:rPr>
              <a:t>Actividades sociales, formales e informales (¿Quiénes se reúnen, dónde y cuándo? ¿Muestra preferencia por ciertos colaboradores?)</a:t>
            </a:r>
          </a:p>
          <a:p>
            <a:pPr marL="171450" indent="-171450" algn="l" rtl="0">
              <a:lnSpc>
                <a:spcPts val="120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Planifique actividades sociales (tanto formales como informales) donde todos puedan participar. Piense en el lugar, la ubicación y la actividad que se llevará a cabo y varíelos para no excluir accidentalmente a algunos.</a:t>
            </a:r>
          </a:p>
          <a:p>
            <a:pPr algn="l" rtl="0">
              <a:lnSpc>
                <a:spcPts val="1200"/>
              </a:lnSpc>
              <a:spcBef>
                <a:spcPts val="600"/>
              </a:spcBef>
              <a:buClr>
                <a:srgbClr val="00ACE6"/>
              </a:buClr>
            </a:pPr>
            <a:r>
              <a:rPr lang="x-es-XL" sz="1100" b="0" i="0" u="none" spc="-30" baseline="0" dirty="0">
                <a:solidFill>
                  <a:srgbClr val="00ACE6"/>
                </a:solidFill>
                <a:latin typeface="Arial"/>
                <a:cs typeface="Arial"/>
              </a:rPr>
              <a:t>Interacciones diarias; en pasillos, etc. (lenguaje corporal, tono, mensajes implícitos)</a:t>
            </a:r>
          </a:p>
          <a:p>
            <a:pPr marL="171450" indent="-171450" algn="l" rtl="0">
              <a:lnSpc>
                <a:spcPts val="115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Participe en conversaciones con empleados con diferentes antecedentes y culturas para conocer sus experiencias.</a:t>
            </a:r>
          </a:p>
          <a:p>
            <a:pPr marL="171450" indent="-171450" algn="l" rtl="0">
              <a:lnSpc>
                <a:spcPts val="115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Haga lo posible por pasar tiempo con varias personas (para sentarse a un lado en las reuniones, almorzar con ellas y detenerse casualmente para conversar) en lugar de aquellas a las que más se acerca.</a:t>
            </a:r>
          </a:p>
          <a:p>
            <a:pPr marL="171450" indent="-171450" algn="l" rtl="0">
              <a:lnSpc>
                <a:spcPts val="1150"/>
              </a:lnSpc>
              <a:buClr>
                <a:srgbClr val="00ACE6"/>
              </a:buClr>
              <a:buFont typeface="Wingdings" panose="05000000000000000000" pitchFamily="2" charset="2"/>
              <a:buChar char="q"/>
            </a:pPr>
            <a:r>
              <a:rPr lang="x-es-XL" sz="900" b="0" i="0" u="none" spc="-30" baseline="0" dirty="0">
                <a:solidFill>
                  <a:srgbClr val="535C5B"/>
                </a:solidFill>
                <a:latin typeface="Arial"/>
                <a:cs typeface="Arial"/>
              </a:rPr>
              <a:t>Identifique a uno o más personas que usted u otros estén tratando con baja tolerancia y determine formas específicas de empezar a tratarlos con aceptación o valoración.</a:t>
            </a:r>
          </a:p>
          <a:p>
            <a:pPr algn="l" rtl="0">
              <a:lnSpc>
                <a:spcPts val="1200"/>
              </a:lnSpc>
              <a:buClr>
                <a:srgbClr val="00ACE6"/>
              </a:buClr>
            </a:pPr>
            <a:endParaRPr lang="x-es-XL" sz="1300" spc="-30" dirty="0">
              <a:solidFill>
                <a:srgbClr val="00ACE6"/>
              </a:solidFill>
              <a:latin typeface="Arial"/>
              <a:cs typeface="Arial"/>
            </a:endParaRPr>
          </a:p>
        </p:txBody>
      </p:sp>
      <p:sp>
        <p:nvSpPr>
          <p:cNvPr id="14" name="object 14">
            <a:extLst>
              <a:ext uri="{FF2B5EF4-FFF2-40B4-BE49-F238E27FC236}">
                <a16:creationId xmlns:a16="http://schemas.microsoft.com/office/drawing/2014/main" id="{4D8DBFB5-1E23-4367-953F-7B6D0BECD691}"/>
              </a:ext>
            </a:extLst>
          </p:cNvPr>
          <p:cNvSpPr/>
          <p:nvPr/>
        </p:nvSpPr>
        <p:spPr>
          <a:xfrm>
            <a:off x="3275329" y="11531"/>
            <a:ext cx="434339" cy="434339"/>
          </a:xfrm>
          <a:prstGeom prst="rect">
            <a:avLst/>
          </a:prstGeom>
          <a:blipFill>
            <a:blip r:embed="rId2" cstate="print"/>
            <a:stretch>
              <a:fillRect/>
            </a:stretch>
          </a:blipFill>
        </p:spPr>
        <p:txBody>
          <a:bodyPr wrap="square" lIns="0" tIns="0" rIns="0" bIns="0" rtlCol="0"/>
          <a:lstStyle/>
          <a:p>
            <a:endParaRPr/>
          </a:p>
        </p:txBody>
      </p:sp>
      <p:sp>
        <p:nvSpPr>
          <p:cNvPr id="17" name="TextBox 16">
            <a:extLst>
              <a:ext uri="{FF2B5EF4-FFF2-40B4-BE49-F238E27FC236}">
                <a16:creationId xmlns:a16="http://schemas.microsoft.com/office/drawing/2014/main" id="{ED74277E-FB4B-4C21-8C1A-A3755F1E5E1C}"/>
              </a:ext>
            </a:extLst>
          </p:cNvPr>
          <p:cNvSpPr txBox="1"/>
          <p:nvPr/>
        </p:nvSpPr>
        <p:spPr>
          <a:xfrm>
            <a:off x="3429000" y="578434"/>
            <a:ext cx="3204000" cy="187231"/>
          </a:xfrm>
          <a:prstGeom prst="rect">
            <a:avLst/>
          </a:prstGeom>
          <a:noFill/>
        </p:spPr>
        <p:txBody>
          <a:bodyPr wrap="square" lIns="0" tIns="0" rIns="0" bIns="0" rtlCol="0">
            <a:spAutoFit/>
          </a:bodyPr>
          <a:lstStyle/>
          <a:p>
            <a:pPr algn="l" rtl="0">
              <a:lnSpc>
                <a:spcPts val="1400"/>
              </a:lnSpc>
              <a:spcBef>
                <a:spcPts val="600"/>
              </a:spcBef>
              <a:buClr>
                <a:srgbClr val="00ACE6"/>
              </a:buClr>
            </a:pPr>
            <a:r>
              <a:rPr lang="x-es-XL" sz="1600" b="0" i="0" u="none" spc="-50" baseline="0" dirty="0">
                <a:solidFill>
                  <a:srgbClr val="162F58"/>
                </a:solidFill>
                <a:latin typeface="Arial"/>
                <a:cs typeface="Arial"/>
              </a:rPr>
              <a:t>Reuniones e interacciones diarias</a:t>
            </a:r>
          </a:p>
        </p:txBody>
      </p:sp>
      <p:sp>
        <p:nvSpPr>
          <p:cNvPr id="18" name="TextBox 17">
            <a:extLst>
              <a:ext uri="{FF2B5EF4-FFF2-40B4-BE49-F238E27FC236}">
                <a16:creationId xmlns:a16="http://schemas.microsoft.com/office/drawing/2014/main" id="{27A452C4-9382-454F-AFB1-63D8AEC2F048}"/>
              </a:ext>
            </a:extLst>
          </p:cNvPr>
          <p:cNvSpPr txBox="1"/>
          <p:nvPr/>
        </p:nvSpPr>
        <p:spPr>
          <a:xfrm>
            <a:off x="139698" y="578435"/>
            <a:ext cx="3204000" cy="187231"/>
          </a:xfrm>
          <a:prstGeom prst="rect">
            <a:avLst/>
          </a:prstGeom>
          <a:noFill/>
        </p:spPr>
        <p:txBody>
          <a:bodyPr wrap="square" lIns="0" tIns="0" rIns="0" bIns="0" rtlCol="0">
            <a:spAutoFit/>
          </a:bodyPr>
          <a:lstStyle/>
          <a:p>
            <a:pPr algn="l" rtl="0">
              <a:lnSpc>
                <a:spcPts val="1400"/>
              </a:lnSpc>
              <a:spcBef>
                <a:spcPts val="600"/>
              </a:spcBef>
              <a:buClr>
                <a:srgbClr val="00ACE6"/>
              </a:buClr>
            </a:pPr>
            <a:r>
              <a:rPr lang="x-es-XL" sz="1600" b="0" i="0" u="none" spc="-50" baseline="0" dirty="0">
                <a:solidFill>
                  <a:srgbClr val="162F58"/>
                </a:solidFill>
                <a:latin typeface="Arial"/>
                <a:cs typeface="Arial"/>
              </a:rPr>
              <a:t>Desempeño y ajuste</a:t>
            </a:r>
          </a:p>
        </p:txBody>
      </p:sp>
      <p:sp>
        <p:nvSpPr>
          <p:cNvPr id="2" name="TextBox 1">
            <a:extLst>
              <a:ext uri="{FF2B5EF4-FFF2-40B4-BE49-F238E27FC236}">
                <a16:creationId xmlns:a16="http://schemas.microsoft.com/office/drawing/2014/main" id="{A59C1462-24BF-4967-B9EB-C6E239E65EFC}"/>
              </a:ext>
            </a:extLst>
          </p:cNvPr>
          <p:cNvSpPr txBox="1"/>
          <p:nvPr/>
        </p:nvSpPr>
        <p:spPr>
          <a:xfrm>
            <a:off x="2658139" y="8913168"/>
            <a:ext cx="4306186" cy="230832"/>
          </a:xfrm>
          <a:prstGeom prst="rect">
            <a:avLst/>
          </a:prstGeom>
          <a:noFill/>
        </p:spPr>
        <p:txBody>
          <a:bodyPr wrap="square" rtlCol="0">
            <a:spAutoFit/>
          </a:bodyPr>
          <a:lstStyle/>
          <a:p>
            <a:pPr algn="ctr" rtl="0"/>
            <a:r>
              <a:rPr lang="x-es-XL" sz="900" b="0" i="0" u="none" spc="-50" baseline="0" dirty="0">
                <a:solidFill>
                  <a:srgbClr val="535C5B"/>
                </a:solidFill>
                <a:latin typeface="Arial"/>
                <a:cs typeface="Arial"/>
              </a:rPr>
              <a:t>Consejos para líderes inclusivos en momentos de decisión importantes, Página 2</a:t>
            </a:r>
            <a:endParaRPr lang="x-es-XL" sz="900" spc="-50" dirty="0">
              <a:solidFill>
                <a:srgbClr val="535C5B"/>
              </a:solidFill>
              <a:latin typeface="Arial"/>
              <a:cs typeface="Arial"/>
            </a:endParaRPr>
          </a:p>
        </p:txBody>
      </p:sp>
      <p:sp>
        <p:nvSpPr>
          <p:cNvPr id="8" name="object 17">
            <a:extLst>
              <a:ext uri="{FF2B5EF4-FFF2-40B4-BE49-F238E27FC236}">
                <a16:creationId xmlns:a16="http://schemas.microsoft.com/office/drawing/2014/main" id="{EE414F51-5C5C-44E7-BC7B-D8C56A11D75A}"/>
              </a:ext>
            </a:extLst>
          </p:cNvPr>
          <p:cNvSpPr txBox="1">
            <a:spLocks/>
          </p:cNvSpPr>
          <p:nvPr/>
        </p:nvSpPr>
        <p:spPr>
          <a:xfrm>
            <a:off x="260642" y="8919892"/>
            <a:ext cx="1995575" cy="139141"/>
          </a:xfrm>
          <a:prstGeom prst="rect">
            <a:avLst/>
          </a:prstGeom>
        </p:spPr>
        <p:txBody>
          <a:bodyPr vert="horz" wrap="square" lIns="0" tIns="635"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spcBef>
                <a:spcPts val="5"/>
              </a:spcBef>
            </a:pPr>
            <a:r>
              <a:rPr lang="en-US" sz="900" spc="-50" dirty="0">
                <a:solidFill>
                  <a:srgbClr val="535C5B"/>
                </a:solidFill>
                <a:latin typeface="Arial"/>
                <a:cs typeface="Arial"/>
              </a:rPr>
              <a:t>© Copyright 2018, Korn Ferry</a:t>
            </a:r>
          </a:p>
        </p:txBody>
      </p:sp>
    </p:spTree>
    <p:extLst>
      <p:ext uri="{BB962C8B-B14F-4D97-AF65-F5344CB8AC3E}">
        <p14:creationId xmlns:p14="http://schemas.microsoft.com/office/powerpoint/2010/main" val="13994061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TotalTime>
  <Words>1646</Words>
  <Application>Microsoft Office PowerPoint</Application>
  <PresentationFormat>Letter Paper (8.5x11 in)</PresentationFormat>
  <Paragraphs>64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Translator</dc:creator>
  <cp:lastModifiedBy>Rosengren, Maria F</cp:lastModifiedBy>
  <cp:revision>16</cp:revision>
  <dcterms:created xsi:type="dcterms:W3CDTF">2020-11-17T19:08:49Z</dcterms:created>
  <dcterms:modified xsi:type="dcterms:W3CDTF">2020-11-18T19:58:24Z</dcterms:modified>
</cp:coreProperties>
</file>