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60" r:id="rId3"/>
    <p:sldId id="389" r:id="rId4"/>
    <p:sldId id="271" r:id="rId5"/>
    <p:sldId id="392" r:id="rId6"/>
    <p:sldId id="393" r:id="rId7"/>
    <p:sldId id="394" r:id="rId8"/>
    <p:sldId id="399" r:id="rId9"/>
    <p:sldId id="414" r:id="rId10"/>
    <p:sldId id="395" r:id="rId11"/>
    <p:sldId id="397" r:id="rId12"/>
    <p:sldId id="396" r:id="rId13"/>
    <p:sldId id="401" r:id="rId14"/>
    <p:sldId id="415" r:id="rId15"/>
    <p:sldId id="403" r:id="rId16"/>
    <p:sldId id="404" r:id="rId17"/>
    <p:sldId id="406" r:id="rId18"/>
    <p:sldId id="405" r:id="rId19"/>
    <p:sldId id="416" r:id="rId20"/>
    <p:sldId id="411" r:id="rId21"/>
    <p:sldId id="417" r:id="rId22"/>
    <p:sldId id="408" r:id="rId23"/>
    <p:sldId id="412" r:id="rId24"/>
    <p:sldId id="402" r:id="rId25"/>
    <p:sldId id="413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532" userDrawn="1">
          <p15:clr>
            <a:srgbClr val="A4A3A4"/>
          </p15:clr>
        </p15:guide>
        <p15:guide id="4" orient="horz" pos="9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Liisa Turan-Walters" initials="LT" lastIdx="1" clrIdx="1">
    <p:extLst>
      <p:ext uri="{19B8F6BF-5375-455C-9EA6-DF929625EA0E}">
        <p15:presenceInfo xmlns:p15="http://schemas.microsoft.com/office/powerpoint/2012/main" userId="S::liituran@publicisgroupe.net::e3a04ddb-12ea-4799-8db6-07d4ec8fe7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EB"/>
    <a:srgbClr val="FFFFFF"/>
    <a:srgbClr val="FFB38F"/>
    <a:srgbClr val="CC6528"/>
    <a:srgbClr val="FFE1D2"/>
    <a:srgbClr val="FDB392"/>
    <a:srgbClr val="FDF1CC"/>
    <a:srgbClr val="F8DA85"/>
    <a:srgbClr val="FAE19D"/>
    <a:srgbClr val="F9D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 autoAdjust="0"/>
    <p:restoredTop sz="92009" autoAdjust="0"/>
  </p:normalViewPr>
  <p:slideViewPr>
    <p:cSldViewPr snapToGrid="0" snapToObjects="1">
      <p:cViewPr varScale="1">
        <p:scale>
          <a:sx n="84" d="100"/>
          <a:sy n="84" d="100"/>
        </p:scale>
        <p:origin x="1302" y="84"/>
      </p:cViewPr>
      <p:guideLst>
        <p:guide pos="2880"/>
        <p:guide orient="horz" pos="2532"/>
        <p:guide orient="horz" pos="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51D74-2793-4426-97E5-2FD4923B5C0B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FDC06BA-4665-4112-B841-7DE2943B9D73}">
      <dgm:prSet phldrT="[Text]" custT="1"/>
      <dgm:spPr/>
      <dgm:t>
        <a:bodyPr/>
        <a:lstStyle/>
        <a:p>
          <a:r>
            <a:rPr lang="en-US" sz="1400" dirty="0"/>
            <a:t>Compreensão do valor</a:t>
          </a:r>
        </a:p>
      </dgm:t>
    </dgm:pt>
    <dgm:pt modelId="{75C73AE3-E8D8-4C1A-87AF-F1D694C74E6B}" type="parTrans" cxnId="{7B1023C0-C3EE-4F25-A130-9145AE14FBD1}">
      <dgm:prSet/>
      <dgm:spPr/>
      <dgm:t>
        <a:bodyPr/>
        <a:lstStyle/>
        <a:p>
          <a:endParaRPr lang="en-US"/>
        </a:p>
      </dgm:t>
    </dgm:pt>
    <dgm:pt modelId="{28386996-E78C-4286-81EE-C48D14E081F8}" type="sibTrans" cxnId="{7B1023C0-C3EE-4F25-A130-9145AE14FBD1}">
      <dgm:prSet/>
      <dgm:spPr/>
      <dgm:t>
        <a:bodyPr/>
        <a:lstStyle/>
        <a:p>
          <a:endParaRPr lang="en-US"/>
        </a:p>
      </dgm:t>
    </dgm:pt>
    <dgm:pt modelId="{20B7892E-ED16-440D-9F21-0896C05DA48B}">
      <dgm:prSet phldrT="[Text]" custT="1"/>
      <dgm:spPr/>
      <dgm:t>
        <a:bodyPr/>
        <a:lstStyle/>
        <a:p>
          <a:r>
            <a:rPr lang="en-US" sz="1400" dirty="0"/>
            <a:t>Criação do relacionamento</a:t>
          </a:r>
        </a:p>
      </dgm:t>
    </dgm:pt>
    <dgm:pt modelId="{B5C95E67-05FC-448F-892A-C372166E3B3A}" type="parTrans" cxnId="{57B16F3E-898A-41AA-BADE-3298F85EA6E3}">
      <dgm:prSet/>
      <dgm:spPr/>
      <dgm:t>
        <a:bodyPr/>
        <a:lstStyle/>
        <a:p>
          <a:endParaRPr lang="en-US"/>
        </a:p>
      </dgm:t>
    </dgm:pt>
    <dgm:pt modelId="{B1E930EE-743B-4488-A424-F06842E8E66D}" type="sibTrans" cxnId="{57B16F3E-898A-41AA-BADE-3298F85EA6E3}">
      <dgm:prSet/>
      <dgm:spPr/>
      <dgm:t>
        <a:bodyPr/>
        <a:lstStyle/>
        <a:p>
          <a:endParaRPr lang="en-US"/>
        </a:p>
      </dgm:t>
    </dgm:pt>
    <dgm:pt modelId="{F4D35163-BE10-469D-AF2D-DCF6A3A1DEFC}">
      <dgm:prSet phldrT="[Text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Manutenção do relacionamento</a:t>
          </a:r>
        </a:p>
      </dgm:t>
    </dgm:pt>
    <dgm:pt modelId="{6FB2BFAB-EFF7-4F87-B1A9-7F4117A8D435}" type="parTrans" cxnId="{E1A0511C-F0B6-466D-A5D2-874A74419C3A}">
      <dgm:prSet/>
      <dgm:spPr/>
      <dgm:t>
        <a:bodyPr/>
        <a:lstStyle/>
        <a:p>
          <a:endParaRPr lang="en-US"/>
        </a:p>
      </dgm:t>
    </dgm:pt>
    <dgm:pt modelId="{3EAD63CA-5EED-4B81-9BBB-BA3861433ECD}" type="sibTrans" cxnId="{E1A0511C-F0B6-466D-A5D2-874A74419C3A}">
      <dgm:prSet/>
      <dgm:spPr/>
      <dgm:t>
        <a:bodyPr/>
        <a:lstStyle/>
        <a:p>
          <a:endParaRPr lang="en-US"/>
        </a:p>
      </dgm:t>
    </dgm:pt>
    <dgm:pt modelId="{ED5ABCF6-5BD4-419F-94B5-C5261E04EBB6}">
      <dgm:prSet phldrT="[Text]" custT="1"/>
      <dgm:spPr/>
      <dgm:t>
        <a:bodyPr/>
        <a:lstStyle/>
        <a:p>
          <a:r>
            <a:rPr lang="en-US" sz="1400" dirty="0"/>
            <a:t>Avaliação do relacionamento</a:t>
          </a:r>
        </a:p>
      </dgm:t>
    </dgm:pt>
    <dgm:pt modelId="{1E562847-CC1F-4FC0-8AE9-21B7C4D1EA1B}" type="parTrans" cxnId="{5EABD791-96D1-41DD-97E2-78D186566DFE}">
      <dgm:prSet/>
      <dgm:spPr/>
      <dgm:t>
        <a:bodyPr/>
        <a:lstStyle/>
        <a:p>
          <a:endParaRPr lang="en-US"/>
        </a:p>
      </dgm:t>
    </dgm:pt>
    <dgm:pt modelId="{805B82F1-4832-4220-8E42-E31EE9B2E0DB}" type="sibTrans" cxnId="{5EABD791-96D1-41DD-97E2-78D186566DFE}">
      <dgm:prSet/>
      <dgm:spPr/>
      <dgm:t>
        <a:bodyPr/>
        <a:lstStyle/>
        <a:p>
          <a:endParaRPr lang="en-US"/>
        </a:p>
      </dgm:t>
    </dgm:pt>
    <dgm:pt modelId="{CA2AB510-8D00-4CEC-9F07-AE96C622C4F9}" type="pres">
      <dgm:prSet presAssocID="{FEF51D74-2793-4426-97E5-2FD4923B5C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E7425D-FA2F-4A1F-AF9C-88CC6596BCDB}" type="pres">
      <dgm:prSet presAssocID="{2FDC06BA-4665-4112-B841-7DE2943B9D73}" presName="parentLin" presStyleCnt="0"/>
      <dgm:spPr/>
    </dgm:pt>
    <dgm:pt modelId="{62DCB607-D5AA-4E6B-924B-DF7949CAC72E}" type="pres">
      <dgm:prSet presAssocID="{2FDC06BA-4665-4112-B841-7DE2943B9D73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6F744301-F1C7-4E46-B0C3-DDAD53C7615B}" type="pres">
      <dgm:prSet presAssocID="{2FDC06BA-4665-4112-B841-7DE2943B9D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0F00DB-503B-4D47-97D8-61A120C46CE8}" type="pres">
      <dgm:prSet presAssocID="{2FDC06BA-4665-4112-B841-7DE2943B9D73}" presName="negativeSpace" presStyleCnt="0"/>
      <dgm:spPr/>
    </dgm:pt>
    <dgm:pt modelId="{3069C213-3BC5-436F-99E6-0430C4D4E475}" type="pres">
      <dgm:prSet presAssocID="{2FDC06BA-4665-4112-B841-7DE2943B9D73}" presName="childText" presStyleLbl="conFgAcc1" presStyleIdx="0" presStyleCnt="4">
        <dgm:presLayoutVars>
          <dgm:bulletEnabled val="1"/>
        </dgm:presLayoutVars>
      </dgm:prSet>
      <dgm:spPr/>
    </dgm:pt>
    <dgm:pt modelId="{1FC95D97-097E-49AB-8605-D313703A9B0D}" type="pres">
      <dgm:prSet presAssocID="{28386996-E78C-4286-81EE-C48D14E081F8}" presName="spaceBetweenRectangles" presStyleCnt="0"/>
      <dgm:spPr/>
    </dgm:pt>
    <dgm:pt modelId="{C571AE13-DD32-4997-945D-243ABF6CADC8}" type="pres">
      <dgm:prSet presAssocID="{20B7892E-ED16-440D-9F21-0896C05DA48B}" presName="parentLin" presStyleCnt="0"/>
      <dgm:spPr/>
    </dgm:pt>
    <dgm:pt modelId="{541BB71B-D743-4EC1-8470-2BA42B46B337}" type="pres">
      <dgm:prSet presAssocID="{20B7892E-ED16-440D-9F21-0896C05DA48B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A443BB0A-067A-4AD0-8F87-E4BD05959B96}" type="pres">
      <dgm:prSet presAssocID="{20B7892E-ED16-440D-9F21-0896C05DA4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F383F0-D34E-4C80-9322-814A3EA1F669}" type="pres">
      <dgm:prSet presAssocID="{20B7892E-ED16-440D-9F21-0896C05DA48B}" presName="negativeSpace" presStyleCnt="0"/>
      <dgm:spPr/>
    </dgm:pt>
    <dgm:pt modelId="{C7EA4ABB-CE1C-44DB-A6DE-1D8635C1B974}" type="pres">
      <dgm:prSet presAssocID="{20B7892E-ED16-440D-9F21-0896C05DA48B}" presName="childText" presStyleLbl="conFgAcc1" presStyleIdx="1" presStyleCnt="4">
        <dgm:presLayoutVars>
          <dgm:bulletEnabled val="1"/>
        </dgm:presLayoutVars>
      </dgm:prSet>
      <dgm:spPr/>
    </dgm:pt>
    <dgm:pt modelId="{97EF7347-0BFD-4E74-A8B7-C6A878041890}" type="pres">
      <dgm:prSet presAssocID="{B1E930EE-743B-4488-A424-F06842E8E66D}" presName="spaceBetweenRectangles" presStyleCnt="0"/>
      <dgm:spPr/>
    </dgm:pt>
    <dgm:pt modelId="{A3F026B8-9487-4B03-8884-8FB29606A076}" type="pres">
      <dgm:prSet presAssocID="{F4D35163-BE10-469D-AF2D-DCF6A3A1DEFC}" presName="parentLin" presStyleCnt="0"/>
      <dgm:spPr/>
    </dgm:pt>
    <dgm:pt modelId="{8C52D9F7-F344-441B-8795-E1F835A9D16B}" type="pres">
      <dgm:prSet presAssocID="{F4D35163-BE10-469D-AF2D-DCF6A3A1DEFC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06AFF013-60AD-487F-A936-B5D89CA58A6C}" type="pres">
      <dgm:prSet presAssocID="{F4D35163-BE10-469D-AF2D-DCF6A3A1DE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65B83B-699D-4DF9-9763-22C1C5582080}" type="pres">
      <dgm:prSet presAssocID="{F4D35163-BE10-469D-AF2D-DCF6A3A1DEFC}" presName="negativeSpace" presStyleCnt="0"/>
      <dgm:spPr/>
    </dgm:pt>
    <dgm:pt modelId="{3DEBB22D-12AB-4254-9EFD-E8EA8884381D}" type="pres">
      <dgm:prSet presAssocID="{F4D35163-BE10-469D-AF2D-DCF6A3A1DEFC}" presName="childText" presStyleLbl="conFgAcc1" presStyleIdx="2" presStyleCnt="4">
        <dgm:presLayoutVars>
          <dgm:bulletEnabled val="1"/>
        </dgm:presLayoutVars>
      </dgm:prSet>
      <dgm:spPr/>
    </dgm:pt>
    <dgm:pt modelId="{F7B3BD48-163E-404F-AE52-03BD55318555}" type="pres">
      <dgm:prSet presAssocID="{3EAD63CA-5EED-4B81-9BBB-BA3861433ECD}" presName="spaceBetweenRectangles" presStyleCnt="0"/>
      <dgm:spPr/>
    </dgm:pt>
    <dgm:pt modelId="{7B9A90D1-CB0C-4B91-BC83-EE9F5D77E365}" type="pres">
      <dgm:prSet presAssocID="{ED5ABCF6-5BD4-419F-94B5-C5261E04EBB6}" presName="parentLin" presStyleCnt="0"/>
      <dgm:spPr/>
    </dgm:pt>
    <dgm:pt modelId="{3599FEA9-10B6-48F2-AB90-85AB51BEBDEB}" type="pres">
      <dgm:prSet presAssocID="{ED5ABCF6-5BD4-419F-94B5-C5261E04EBB6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B4DF1AB2-2C75-45FE-98F0-71BB7C35740B}" type="pres">
      <dgm:prSet presAssocID="{ED5ABCF6-5BD4-419F-94B5-C5261E04EB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3010EE-C782-4EE5-865C-793F1F8BDE41}" type="pres">
      <dgm:prSet presAssocID="{ED5ABCF6-5BD4-419F-94B5-C5261E04EBB6}" presName="negativeSpace" presStyleCnt="0"/>
      <dgm:spPr/>
    </dgm:pt>
    <dgm:pt modelId="{C4A0545E-EA25-42BD-B7DC-963E64A1298F}" type="pres">
      <dgm:prSet presAssocID="{ED5ABCF6-5BD4-419F-94B5-C5261E04EBB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B1EAD2D-F7B1-439D-A411-DF59522566E9}" type="presOf" srcId="{FEF51D74-2793-4426-97E5-2FD4923B5C0B}" destId="{CA2AB510-8D00-4CEC-9F07-AE96C622C4F9}" srcOrd="0" destOrd="0" presId="urn:microsoft.com/office/officeart/2005/8/layout/list1"/>
    <dgm:cxn modelId="{618B63CE-044E-4AB8-A5F7-EE36038CA6F6}" type="presOf" srcId="{2FDC06BA-4665-4112-B841-7DE2943B9D73}" destId="{6F744301-F1C7-4E46-B0C3-DDAD53C7615B}" srcOrd="1" destOrd="0" presId="urn:microsoft.com/office/officeart/2005/8/layout/list1"/>
    <dgm:cxn modelId="{A7B89BE4-C200-4B83-A74F-37E2798714E3}" type="presOf" srcId="{F4D35163-BE10-469D-AF2D-DCF6A3A1DEFC}" destId="{8C52D9F7-F344-441B-8795-E1F835A9D16B}" srcOrd="0" destOrd="0" presId="urn:microsoft.com/office/officeart/2005/8/layout/list1"/>
    <dgm:cxn modelId="{1189775B-788F-4176-B1F4-BF54BE236B4F}" type="presOf" srcId="{ED5ABCF6-5BD4-419F-94B5-C5261E04EBB6}" destId="{3599FEA9-10B6-48F2-AB90-85AB51BEBDEB}" srcOrd="0" destOrd="0" presId="urn:microsoft.com/office/officeart/2005/8/layout/list1"/>
    <dgm:cxn modelId="{A6DE5D22-9019-4027-A970-18397E70023E}" type="presOf" srcId="{2FDC06BA-4665-4112-B841-7DE2943B9D73}" destId="{62DCB607-D5AA-4E6B-924B-DF7949CAC72E}" srcOrd="0" destOrd="0" presId="urn:microsoft.com/office/officeart/2005/8/layout/list1"/>
    <dgm:cxn modelId="{7B1023C0-C3EE-4F25-A130-9145AE14FBD1}" srcId="{FEF51D74-2793-4426-97E5-2FD4923B5C0B}" destId="{2FDC06BA-4665-4112-B841-7DE2943B9D73}" srcOrd="0" destOrd="0" parTransId="{75C73AE3-E8D8-4C1A-87AF-F1D694C74E6B}" sibTransId="{28386996-E78C-4286-81EE-C48D14E081F8}"/>
    <dgm:cxn modelId="{57B16F3E-898A-41AA-BADE-3298F85EA6E3}" srcId="{FEF51D74-2793-4426-97E5-2FD4923B5C0B}" destId="{20B7892E-ED16-440D-9F21-0896C05DA48B}" srcOrd="1" destOrd="0" parTransId="{B5C95E67-05FC-448F-892A-C372166E3B3A}" sibTransId="{B1E930EE-743B-4488-A424-F06842E8E66D}"/>
    <dgm:cxn modelId="{04102ED9-42D2-4000-BE3C-C015862306AA}" type="presOf" srcId="{20B7892E-ED16-440D-9F21-0896C05DA48B}" destId="{541BB71B-D743-4EC1-8470-2BA42B46B337}" srcOrd="0" destOrd="0" presId="urn:microsoft.com/office/officeart/2005/8/layout/list1"/>
    <dgm:cxn modelId="{F1280BBD-B8B8-4911-ACF0-AE0F9A5C761C}" type="presOf" srcId="{F4D35163-BE10-469D-AF2D-DCF6A3A1DEFC}" destId="{06AFF013-60AD-487F-A936-B5D89CA58A6C}" srcOrd="1" destOrd="0" presId="urn:microsoft.com/office/officeart/2005/8/layout/list1"/>
    <dgm:cxn modelId="{847C7F75-60A6-4689-A50E-BA09E8702ACA}" type="presOf" srcId="{20B7892E-ED16-440D-9F21-0896C05DA48B}" destId="{A443BB0A-067A-4AD0-8F87-E4BD05959B96}" srcOrd="1" destOrd="0" presId="urn:microsoft.com/office/officeart/2005/8/layout/list1"/>
    <dgm:cxn modelId="{5EABD791-96D1-41DD-97E2-78D186566DFE}" srcId="{FEF51D74-2793-4426-97E5-2FD4923B5C0B}" destId="{ED5ABCF6-5BD4-419F-94B5-C5261E04EBB6}" srcOrd="3" destOrd="0" parTransId="{1E562847-CC1F-4FC0-8AE9-21B7C4D1EA1B}" sibTransId="{805B82F1-4832-4220-8E42-E31EE9B2E0DB}"/>
    <dgm:cxn modelId="{9F59BDFE-73A0-47E8-8D42-4E95BE3B7AE5}" type="presOf" srcId="{ED5ABCF6-5BD4-419F-94B5-C5261E04EBB6}" destId="{B4DF1AB2-2C75-45FE-98F0-71BB7C35740B}" srcOrd="1" destOrd="0" presId="urn:microsoft.com/office/officeart/2005/8/layout/list1"/>
    <dgm:cxn modelId="{E1A0511C-F0B6-466D-A5D2-874A74419C3A}" srcId="{FEF51D74-2793-4426-97E5-2FD4923B5C0B}" destId="{F4D35163-BE10-469D-AF2D-DCF6A3A1DEFC}" srcOrd="2" destOrd="0" parTransId="{6FB2BFAB-EFF7-4F87-B1A9-7F4117A8D435}" sibTransId="{3EAD63CA-5EED-4B81-9BBB-BA3861433ECD}"/>
    <dgm:cxn modelId="{1D15B15B-C067-4A5F-8827-DC6C8DF2BC1B}" type="presParOf" srcId="{CA2AB510-8D00-4CEC-9F07-AE96C622C4F9}" destId="{F7E7425D-FA2F-4A1F-AF9C-88CC6596BCDB}" srcOrd="0" destOrd="0" presId="urn:microsoft.com/office/officeart/2005/8/layout/list1"/>
    <dgm:cxn modelId="{0C4B67E2-6BD3-493F-91D6-D34E8040B19D}" type="presParOf" srcId="{F7E7425D-FA2F-4A1F-AF9C-88CC6596BCDB}" destId="{62DCB607-D5AA-4E6B-924B-DF7949CAC72E}" srcOrd="0" destOrd="0" presId="urn:microsoft.com/office/officeart/2005/8/layout/list1"/>
    <dgm:cxn modelId="{C1406D19-8281-485F-8323-82FFE031AFA9}" type="presParOf" srcId="{F7E7425D-FA2F-4A1F-AF9C-88CC6596BCDB}" destId="{6F744301-F1C7-4E46-B0C3-DDAD53C7615B}" srcOrd="1" destOrd="0" presId="urn:microsoft.com/office/officeart/2005/8/layout/list1"/>
    <dgm:cxn modelId="{A0D0E633-4A1F-41DF-9AC2-98B0846EC01B}" type="presParOf" srcId="{CA2AB510-8D00-4CEC-9F07-AE96C622C4F9}" destId="{100F00DB-503B-4D47-97D8-61A120C46CE8}" srcOrd="1" destOrd="0" presId="urn:microsoft.com/office/officeart/2005/8/layout/list1"/>
    <dgm:cxn modelId="{826A58F0-5E31-4F6C-ACF7-52828E260307}" type="presParOf" srcId="{CA2AB510-8D00-4CEC-9F07-AE96C622C4F9}" destId="{3069C213-3BC5-436F-99E6-0430C4D4E475}" srcOrd="2" destOrd="0" presId="urn:microsoft.com/office/officeart/2005/8/layout/list1"/>
    <dgm:cxn modelId="{6DA5E36F-1432-427D-9961-7BFB3B165D55}" type="presParOf" srcId="{CA2AB510-8D00-4CEC-9F07-AE96C622C4F9}" destId="{1FC95D97-097E-49AB-8605-D313703A9B0D}" srcOrd="3" destOrd="0" presId="urn:microsoft.com/office/officeart/2005/8/layout/list1"/>
    <dgm:cxn modelId="{592A8E2A-CC7E-44BB-8787-67EB51B8D703}" type="presParOf" srcId="{CA2AB510-8D00-4CEC-9F07-AE96C622C4F9}" destId="{C571AE13-DD32-4997-945D-243ABF6CADC8}" srcOrd="4" destOrd="0" presId="urn:microsoft.com/office/officeart/2005/8/layout/list1"/>
    <dgm:cxn modelId="{4C926FCD-19A9-46C7-9A24-62E49D7F8DE6}" type="presParOf" srcId="{C571AE13-DD32-4997-945D-243ABF6CADC8}" destId="{541BB71B-D743-4EC1-8470-2BA42B46B337}" srcOrd="0" destOrd="0" presId="urn:microsoft.com/office/officeart/2005/8/layout/list1"/>
    <dgm:cxn modelId="{BA6264A3-002B-4E9B-BEF9-551ED1202F0A}" type="presParOf" srcId="{C571AE13-DD32-4997-945D-243ABF6CADC8}" destId="{A443BB0A-067A-4AD0-8F87-E4BD05959B96}" srcOrd="1" destOrd="0" presId="urn:microsoft.com/office/officeart/2005/8/layout/list1"/>
    <dgm:cxn modelId="{7AEFE4E7-4B95-40B3-BF12-8427CBE61026}" type="presParOf" srcId="{CA2AB510-8D00-4CEC-9F07-AE96C622C4F9}" destId="{CDF383F0-D34E-4C80-9322-814A3EA1F669}" srcOrd="5" destOrd="0" presId="urn:microsoft.com/office/officeart/2005/8/layout/list1"/>
    <dgm:cxn modelId="{28717DD8-98D8-418E-BEB1-D53E34BD4F08}" type="presParOf" srcId="{CA2AB510-8D00-4CEC-9F07-AE96C622C4F9}" destId="{C7EA4ABB-CE1C-44DB-A6DE-1D8635C1B974}" srcOrd="6" destOrd="0" presId="urn:microsoft.com/office/officeart/2005/8/layout/list1"/>
    <dgm:cxn modelId="{33285B04-83CE-45AB-8075-120997BA3512}" type="presParOf" srcId="{CA2AB510-8D00-4CEC-9F07-AE96C622C4F9}" destId="{97EF7347-0BFD-4E74-A8B7-C6A878041890}" srcOrd="7" destOrd="0" presId="urn:microsoft.com/office/officeart/2005/8/layout/list1"/>
    <dgm:cxn modelId="{7880CFA7-3B83-464F-B492-7D094DC4AA36}" type="presParOf" srcId="{CA2AB510-8D00-4CEC-9F07-AE96C622C4F9}" destId="{A3F026B8-9487-4B03-8884-8FB29606A076}" srcOrd="8" destOrd="0" presId="urn:microsoft.com/office/officeart/2005/8/layout/list1"/>
    <dgm:cxn modelId="{C3F06063-4351-4EF4-A993-449087BC322D}" type="presParOf" srcId="{A3F026B8-9487-4B03-8884-8FB29606A076}" destId="{8C52D9F7-F344-441B-8795-E1F835A9D16B}" srcOrd="0" destOrd="0" presId="urn:microsoft.com/office/officeart/2005/8/layout/list1"/>
    <dgm:cxn modelId="{07A697D8-03AD-448F-B3B5-D0BF83D67E3B}" type="presParOf" srcId="{A3F026B8-9487-4B03-8884-8FB29606A076}" destId="{06AFF013-60AD-487F-A936-B5D89CA58A6C}" srcOrd="1" destOrd="0" presId="urn:microsoft.com/office/officeart/2005/8/layout/list1"/>
    <dgm:cxn modelId="{2E872B8B-1CC4-40A8-91F5-68E71CBCC8A0}" type="presParOf" srcId="{CA2AB510-8D00-4CEC-9F07-AE96C622C4F9}" destId="{1665B83B-699D-4DF9-9763-22C1C5582080}" srcOrd="9" destOrd="0" presId="urn:microsoft.com/office/officeart/2005/8/layout/list1"/>
    <dgm:cxn modelId="{C5EDE9C4-B5A8-4018-93B6-D60077792A95}" type="presParOf" srcId="{CA2AB510-8D00-4CEC-9F07-AE96C622C4F9}" destId="{3DEBB22D-12AB-4254-9EFD-E8EA8884381D}" srcOrd="10" destOrd="0" presId="urn:microsoft.com/office/officeart/2005/8/layout/list1"/>
    <dgm:cxn modelId="{9BD50FB5-FB9E-4E25-A16B-3340E1685D2C}" type="presParOf" srcId="{CA2AB510-8D00-4CEC-9F07-AE96C622C4F9}" destId="{F7B3BD48-163E-404F-AE52-03BD55318555}" srcOrd="11" destOrd="0" presId="urn:microsoft.com/office/officeart/2005/8/layout/list1"/>
    <dgm:cxn modelId="{4032112B-1F7C-4F6F-B73F-D93FEFA435B6}" type="presParOf" srcId="{CA2AB510-8D00-4CEC-9F07-AE96C622C4F9}" destId="{7B9A90D1-CB0C-4B91-BC83-EE9F5D77E365}" srcOrd="12" destOrd="0" presId="urn:microsoft.com/office/officeart/2005/8/layout/list1"/>
    <dgm:cxn modelId="{36EB55C0-DE48-4251-A528-9F8171F4136F}" type="presParOf" srcId="{7B9A90D1-CB0C-4B91-BC83-EE9F5D77E365}" destId="{3599FEA9-10B6-48F2-AB90-85AB51BEBDEB}" srcOrd="0" destOrd="0" presId="urn:microsoft.com/office/officeart/2005/8/layout/list1"/>
    <dgm:cxn modelId="{1F0BC1CA-0E96-4F9C-BBF6-9630D1B79ADD}" type="presParOf" srcId="{7B9A90D1-CB0C-4B91-BC83-EE9F5D77E365}" destId="{B4DF1AB2-2C75-45FE-98F0-71BB7C35740B}" srcOrd="1" destOrd="0" presId="urn:microsoft.com/office/officeart/2005/8/layout/list1"/>
    <dgm:cxn modelId="{46EE4AA9-6CA9-4448-9A55-7C696A8EAF9C}" type="presParOf" srcId="{CA2AB510-8D00-4CEC-9F07-AE96C622C4F9}" destId="{463010EE-C782-4EE5-865C-793F1F8BDE41}" srcOrd="13" destOrd="0" presId="urn:microsoft.com/office/officeart/2005/8/layout/list1"/>
    <dgm:cxn modelId="{887A550E-71A9-4950-904B-F6BF40A400AD}" type="presParOf" srcId="{CA2AB510-8D00-4CEC-9F07-AE96C622C4F9}" destId="{C4A0545E-EA25-42BD-B7DC-963E64A129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EA693-DD68-4897-B82F-FB4C88DA6FF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4E866-66FF-4021-A35D-7995D1FC5530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0">
            <a:spcAft>
              <a:spcPct val="35000"/>
            </a:spcAft>
            <a:buNone/>
          </a:pPr>
          <a:r>
            <a:rPr lang="en-US" sz="1200" b="1" dirty="0" err="1">
              <a:solidFill>
                <a:schemeClr val="accent1"/>
              </a:solidFill>
            </a:rPr>
            <a:t>Benefícios</a:t>
          </a:r>
          <a:r>
            <a:rPr lang="en-US" sz="1200" b="1" dirty="0">
              <a:solidFill>
                <a:schemeClr val="accent1"/>
              </a:solidFill>
            </a:rPr>
            <a:t> </a:t>
          </a:r>
          <a:r>
            <a:rPr lang="en-US" sz="1200" b="1" dirty="0" smtClean="0">
              <a:solidFill>
                <a:schemeClr val="accent1"/>
              </a:solidFill>
            </a:rPr>
            <a:t>para o</a:t>
          </a:r>
          <a:r>
            <a:rPr lang="en-US" sz="1200" b="1" dirty="0">
              <a:solidFill>
                <a:schemeClr val="accent1"/>
              </a:solidFill>
            </a:rPr>
            <a:t/>
          </a:r>
          <a:br>
            <a:rPr lang="en-US" sz="1200" b="1" dirty="0">
              <a:solidFill>
                <a:schemeClr val="accent1"/>
              </a:solidFill>
            </a:rPr>
          </a:br>
          <a:r>
            <a:rPr lang="en-US" sz="1200" b="1" dirty="0" smtClean="0">
              <a:solidFill>
                <a:schemeClr val="accent1"/>
              </a:solidFill>
            </a:rPr>
            <a:t>mentor(a)</a:t>
          </a:r>
          <a:endParaRPr lang="en-US" sz="1200" b="1" dirty="0">
            <a:solidFill>
              <a:schemeClr val="accent1"/>
            </a:solidFill>
          </a:endParaRPr>
        </a:p>
      </dgm:t>
    </dgm:pt>
    <dgm:pt modelId="{16B2EBE4-981F-45A7-8268-51119E1DB09B}" type="parTrans" cxnId="{A8123317-F3D0-4775-A68D-F86C3B62C429}">
      <dgm:prSet/>
      <dgm:spPr/>
      <dgm:t>
        <a:bodyPr/>
        <a:lstStyle/>
        <a:p>
          <a:endParaRPr lang="en-US"/>
        </a:p>
      </dgm:t>
    </dgm:pt>
    <dgm:pt modelId="{D8A6C0EB-F7EA-4A46-BB4B-622BF694A2C9}" type="sibTrans" cxnId="{A8123317-F3D0-4775-A68D-F86C3B62C429}">
      <dgm:prSet/>
      <dgm:spPr/>
      <dgm:t>
        <a:bodyPr/>
        <a:lstStyle/>
        <a:p>
          <a:endParaRPr lang="en-US"/>
        </a:p>
      </dgm:t>
    </dgm:pt>
    <dgm:pt modelId="{14076AA8-C92F-4235-B6C9-A56CEFE7100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182880" indent="-182880"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Impulsiona a autoconsciência</a:t>
          </a:r>
          <a:endParaRPr lang="en-US" sz="9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A3B50-1946-4518-BEE7-AAA869CA48D7}" type="parTrans" cxnId="{1696D4A2-2A7A-46DF-ADA7-9B6DE3DCA587}">
      <dgm:prSet/>
      <dgm:spPr/>
      <dgm:t>
        <a:bodyPr/>
        <a:lstStyle/>
        <a:p>
          <a:endParaRPr lang="en-US"/>
        </a:p>
      </dgm:t>
    </dgm:pt>
    <dgm:pt modelId="{5B631CEA-EF4A-4AC6-B18D-A9A2E69501DE}" type="sibTrans" cxnId="{1696D4A2-2A7A-46DF-ADA7-9B6DE3DCA587}">
      <dgm:prSet/>
      <dgm:spPr/>
      <dgm:t>
        <a:bodyPr/>
        <a:lstStyle/>
        <a:p>
          <a:endParaRPr lang="en-US"/>
        </a:p>
      </dgm:t>
    </dgm:pt>
    <dgm:pt modelId="{160B8B69-0EC3-4775-A15C-4A8CB7031797}">
      <dgm:prSet phldrT="[Text]" custT="1"/>
      <dgm:spPr>
        <a:solidFill>
          <a:schemeClr val="accent4"/>
        </a:solidFill>
      </dgm:spPr>
      <dgm:t>
        <a:bodyPr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accent1"/>
              </a:solidFill>
            </a:rPr>
            <a:t>Benefícios</a:t>
          </a:r>
          <a:r>
            <a:rPr lang="en-US" sz="1200" b="1" kern="1200" dirty="0">
              <a:solidFill>
                <a:schemeClr val="accent1"/>
              </a:solidFill>
            </a:rPr>
            <a:t> para</a:t>
          </a:r>
          <a:br>
            <a:rPr lang="en-US" sz="1200" b="1" kern="1200" dirty="0">
              <a:solidFill>
                <a:schemeClr val="accent1"/>
              </a:solidFill>
            </a:rPr>
          </a:br>
          <a:r>
            <a:rPr lang="en-US" sz="1200" b="1" kern="1200" dirty="0">
              <a:solidFill>
                <a:schemeClr val="accent1"/>
              </a:solidFill>
            </a:rPr>
            <a:t>a mentorada</a:t>
          </a:r>
        </a:p>
      </dgm:t>
    </dgm:pt>
    <dgm:pt modelId="{6918AB77-6665-43BB-85E6-46BAE6D7BB1F}" type="parTrans" cxnId="{5F414F02-7A00-41B4-A568-037677754D48}">
      <dgm:prSet/>
      <dgm:spPr/>
      <dgm:t>
        <a:bodyPr/>
        <a:lstStyle/>
        <a:p>
          <a:endParaRPr lang="en-US"/>
        </a:p>
      </dgm:t>
    </dgm:pt>
    <dgm:pt modelId="{68F396AF-DF80-4744-B5A6-9C354722BE09}" type="sibTrans" cxnId="{5F414F02-7A00-41B4-A568-037677754D48}">
      <dgm:prSet/>
      <dgm:spPr/>
      <dgm:t>
        <a:bodyPr/>
        <a:lstStyle/>
        <a:p>
          <a:endParaRPr lang="en-US"/>
        </a:p>
      </dgm:t>
    </dgm:pt>
    <dgm:pt modelId="{85E5C247-FBC4-45A6-B24E-4C406A3284B4}">
      <dgm:prSet phldrT="[Text]" custT="1"/>
      <dgm:spPr/>
      <dgm:t>
        <a:bodyPr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Benefícios</a:t>
          </a:r>
          <a:r>
            <a:rPr lang="en-US" sz="1200" b="1" kern="1200" dirty="0"/>
            <a:t> para</a:t>
          </a:r>
          <a:br>
            <a:rPr lang="en-US" sz="1200" b="1" kern="1200" dirty="0"/>
          </a:br>
          <a:r>
            <a:rPr lang="en-US" sz="1200" b="1" kern="1200" dirty="0"/>
            <a:t>a organização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gm:t>
    </dgm:pt>
    <dgm:pt modelId="{17C257CB-B49B-4E65-B40F-44A949A17471}" type="parTrans" cxnId="{DDE4618B-6D87-4923-9A22-C50231E54DF9}">
      <dgm:prSet/>
      <dgm:spPr/>
      <dgm:t>
        <a:bodyPr/>
        <a:lstStyle/>
        <a:p>
          <a:endParaRPr lang="en-US"/>
        </a:p>
      </dgm:t>
    </dgm:pt>
    <dgm:pt modelId="{3474486B-B4F2-449C-8F97-934D4ACF79F0}" type="sibTrans" cxnId="{DDE4618B-6D87-4923-9A22-C50231E54DF9}">
      <dgm:prSet/>
      <dgm:spPr/>
      <dgm:t>
        <a:bodyPr/>
        <a:lstStyle/>
        <a:p>
          <a:endParaRPr lang="en-US"/>
        </a:p>
      </dgm:t>
    </dgm:pt>
    <dgm:pt modelId="{02037A18-73B0-43B1-A20F-D2749B388850}">
      <dgm:prSet phldrT="[Text]" custT="1"/>
      <dgm:spPr/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Cria pontos fortes de reserva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B24D94F-52F6-4B7F-95B6-921A480D100A}" type="parTrans" cxnId="{3C00F5E5-2120-40D7-BF1B-A18EDFB9E3AD}">
      <dgm:prSet/>
      <dgm:spPr/>
      <dgm:t>
        <a:bodyPr/>
        <a:lstStyle/>
        <a:p>
          <a:endParaRPr lang="en-US"/>
        </a:p>
      </dgm:t>
    </dgm:pt>
    <dgm:pt modelId="{149BD8A5-F2A2-4EA6-9F97-05B51334CDA3}" type="sibTrans" cxnId="{3C00F5E5-2120-40D7-BF1B-A18EDFB9E3AD}">
      <dgm:prSet/>
      <dgm:spPr/>
      <dgm:t>
        <a:bodyPr/>
        <a:lstStyle/>
        <a:p>
          <a:endParaRPr lang="en-US"/>
        </a:p>
      </dgm:t>
    </dgm:pt>
    <dgm:pt modelId="{1FB07029-BFEA-4786-991D-345AB544CE5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182880" indent="-182880"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Amplia a rede de contatos profissionais do </a:t>
          </a:r>
          <a:r>
            <a:rPr lang="en-US" altLang="en-US" sz="9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mentor(a)</a:t>
          </a:r>
          <a:endParaRPr lang="en-US" altLang="en-US" sz="9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C8957-BE71-46BF-9478-757168959C2D}" type="parTrans" cxnId="{C19287EF-74E0-45CC-8FCA-C44D063AB815}">
      <dgm:prSet/>
      <dgm:spPr/>
      <dgm:t>
        <a:bodyPr/>
        <a:lstStyle/>
        <a:p>
          <a:endParaRPr lang="en-US"/>
        </a:p>
      </dgm:t>
    </dgm:pt>
    <dgm:pt modelId="{A991BF9E-3218-4369-9399-0586C48255EB}" type="sibTrans" cxnId="{C19287EF-74E0-45CC-8FCA-C44D063AB815}">
      <dgm:prSet/>
      <dgm:spPr/>
      <dgm:t>
        <a:bodyPr/>
        <a:lstStyle/>
        <a:p>
          <a:endParaRPr lang="en-US"/>
        </a:p>
      </dgm:t>
    </dgm:pt>
    <dgm:pt modelId="{129342F8-939E-4952-A474-55D9E9524679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182880" indent="-182880"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Aprimora as habilidades de liderança</a:t>
          </a:r>
        </a:p>
      </dgm:t>
    </dgm:pt>
    <dgm:pt modelId="{F2369124-9742-4DF4-8685-0FD8D681C553}" type="parTrans" cxnId="{5DBEF476-1D60-4950-878D-A4E840C2E2A5}">
      <dgm:prSet/>
      <dgm:spPr/>
      <dgm:t>
        <a:bodyPr/>
        <a:lstStyle/>
        <a:p>
          <a:endParaRPr lang="en-US"/>
        </a:p>
      </dgm:t>
    </dgm:pt>
    <dgm:pt modelId="{B892ADA9-0077-4149-B7D3-CFB18E908ED2}" type="sibTrans" cxnId="{5DBEF476-1D60-4950-878D-A4E840C2E2A5}">
      <dgm:prSet/>
      <dgm:spPr/>
      <dgm:t>
        <a:bodyPr/>
        <a:lstStyle/>
        <a:p>
          <a:endParaRPr lang="en-US"/>
        </a:p>
      </dgm:t>
    </dgm:pt>
    <dgm:pt modelId="{6CD3798B-59B8-48EE-82A1-8C3002EFD15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182880" indent="-182880"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Aumenta a </a:t>
          </a:r>
          <a:r>
            <a:rPr lang="en-US" altLang="en-US" sz="9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consciência</a:t>
          </a: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9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talento disponível dentro da organização</a:t>
          </a:r>
        </a:p>
      </dgm:t>
    </dgm:pt>
    <dgm:pt modelId="{F19F7616-7A8C-40E3-A742-C7326C107774}" type="parTrans" cxnId="{3DDC8E1D-637B-4052-8EA2-E7C60D3C6751}">
      <dgm:prSet/>
      <dgm:spPr/>
      <dgm:t>
        <a:bodyPr/>
        <a:lstStyle/>
        <a:p>
          <a:endParaRPr lang="en-US"/>
        </a:p>
      </dgm:t>
    </dgm:pt>
    <dgm:pt modelId="{DD194F64-58B0-4297-A1CF-D6358D7FA5A7}" type="sibTrans" cxnId="{3DDC8E1D-637B-4052-8EA2-E7C60D3C6751}">
      <dgm:prSet/>
      <dgm:spPr/>
      <dgm:t>
        <a:bodyPr/>
        <a:lstStyle/>
        <a:p>
          <a:endParaRPr lang="en-US"/>
        </a:p>
      </dgm:t>
    </dgm:pt>
    <dgm:pt modelId="{377C76AF-1415-4185-B742-704414A1FCE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182880" indent="-182880"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Aumenta a possibilidade de receber uma promoção</a:t>
          </a:r>
        </a:p>
      </dgm:t>
    </dgm:pt>
    <dgm:pt modelId="{CD9D4FA3-BB07-4D98-A19C-CB431712C36D}" type="parTrans" cxnId="{F07D66EF-EC9F-4FE3-A0A7-F9897A4A4879}">
      <dgm:prSet/>
      <dgm:spPr/>
      <dgm:t>
        <a:bodyPr/>
        <a:lstStyle/>
        <a:p>
          <a:endParaRPr lang="en-US"/>
        </a:p>
      </dgm:t>
    </dgm:pt>
    <dgm:pt modelId="{125B0398-788E-4277-8C62-1EF0E388FAEA}" type="sibTrans" cxnId="{F07D66EF-EC9F-4FE3-A0A7-F9897A4A4879}">
      <dgm:prSet/>
      <dgm:spPr/>
      <dgm:t>
        <a:bodyPr/>
        <a:lstStyle/>
        <a:p>
          <a:endParaRPr lang="en-US"/>
        </a:p>
      </dgm:t>
    </dgm:pt>
    <dgm:pt modelId="{1A5DC647-212E-4472-84A4-F49333B3C3E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182880" indent="-182880"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Aumenta a </a:t>
          </a:r>
          <a:b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9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visibilidade</a:t>
          </a: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dentro </a:t>
          </a:r>
          <a:b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da organização</a:t>
          </a:r>
        </a:p>
      </dgm:t>
    </dgm:pt>
    <dgm:pt modelId="{C3419A7D-80FC-445C-97B1-C5206F7CDDC3}" type="parTrans" cxnId="{E4B74366-484F-427E-B81E-CB2DBB301956}">
      <dgm:prSet/>
      <dgm:spPr/>
      <dgm:t>
        <a:bodyPr/>
        <a:lstStyle/>
        <a:p>
          <a:endParaRPr lang="en-US"/>
        </a:p>
      </dgm:t>
    </dgm:pt>
    <dgm:pt modelId="{2FC64038-1998-425F-8F08-79ED1435B1E5}" type="sibTrans" cxnId="{E4B74366-484F-427E-B81E-CB2DBB301956}">
      <dgm:prSet/>
      <dgm:spPr/>
      <dgm:t>
        <a:bodyPr/>
        <a:lstStyle/>
        <a:p>
          <a:endParaRPr lang="en-US"/>
        </a:p>
      </dgm:t>
    </dgm:pt>
    <dgm:pt modelId="{B16AB023-9645-44CC-9A5B-E1E871AD3BB6}">
      <dgm:prSet custT="1"/>
      <dgm:spPr>
        <a:solidFill>
          <a:schemeClr val="accent4"/>
        </a:solidFill>
      </dgm:spPr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Aprimora a autoestima e confiança ao interagir com líderes seniores</a:t>
          </a:r>
        </a:p>
      </dgm:t>
    </dgm:pt>
    <dgm:pt modelId="{507F1DE8-D206-473D-A8C3-0812E79C0BB9}" type="parTrans" cxnId="{EDD519A2-70EE-4F4C-AF4E-4D5920DB41D9}">
      <dgm:prSet/>
      <dgm:spPr/>
      <dgm:t>
        <a:bodyPr/>
        <a:lstStyle/>
        <a:p>
          <a:endParaRPr lang="en-US"/>
        </a:p>
      </dgm:t>
    </dgm:pt>
    <dgm:pt modelId="{50EAC461-CE34-4DA0-9A36-D655C416CE70}" type="sibTrans" cxnId="{EDD519A2-70EE-4F4C-AF4E-4D5920DB41D9}">
      <dgm:prSet/>
      <dgm:spPr/>
      <dgm:t>
        <a:bodyPr/>
        <a:lstStyle/>
        <a:p>
          <a:endParaRPr lang="en-US"/>
        </a:p>
      </dgm:t>
    </dgm:pt>
    <dgm:pt modelId="{62C3F5DA-1889-452C-8E0E-09ED058AE3D2}">
      <dgm:prSet custT="1"/>
      <dgm:spPr>
        <a:solidFill>
          <a:schemeClr val="accent4"/>
        </a:solidFill>
      </dgm:spPr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Amplia a rede profissional de quem tem alto potencial</a:t>
          </a:r>
        </a:p>
      </dgm:t>
    </dgm:pt>
    <dgm:pt modelId="{A51F91DA-D4BB-4A8F-8AF0-8181F280E768}" type="parTrans" cxnId="{F02C642B-68BA-4F31-9904-5EA10AFD8356}">
      <dgm:prSet/>
      <dgm:spPr/>
      <dgm:t>
        <a:bodyPr/>
        <a:lstStyle/>
        <a:p>
          <a:endParaRPr lang="en-US"/>
        </a:p>
      </dgm:t>
    </dgm:pt>
    <dgm:pt modelId="{F5D5B588-70B0-4D07-BD3D-8F7968BF09A8}" type="sibTrans" cxnId="{F02C642B-68BA-4F31-9904-5EA10AFD8356}">
      <dgm:prSet/>
      <dgm:spPr/>
      <dgm:t>
        <a:bodyPr/>
        <a:lstStyle/>
        <a:p>
          <a:endParaRPr lang="en-US"/>
        </a:p>
      </dgm:t>
    </dgm:pt>
    <dgm:pt modelId="{0F75FEBA-ACE4-4012-B357-A71477FBF7F6}">
      <dgm:prSet custT="1"/>
      <dgm:spPr>
        <a:solidFill>
          <a:schemeClr val="accent4"/>
        </a:solidFill>
      </dgm:spPr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satisfação e a eficácia no trabalho</a:t>
          </a:r>
        </a:p>
      </dgm:t>
    </dgm:pt>
    <dgm:pt modelId="{72EB78A5-F725-4E5E-B7BB-CD24F35A879E}" type="parTrans" cxnId="{7015D0A7-021F-473C-951B-85B19F8B3152}">
      <dgm:prSet/>
      <dgm:spPr/>
      <dgm:t>
        <a:bodyPr/>
        <a:lstStyle/>
        <a:p>
          <a:endParaRPr lang="en-US"/>
        </a:p>
      </dgm:t>
    </dgm:pt>
    <dgm:pt modelId="{0704794B-78AF-4533-99FF-EAF3BD3D38D7}" type="sibTrans" cxnId="{7015D0A7-021F-473C-951B-85B19F8B3152}">
      <dgm:prSet/>
      <dgm:spPr/>
      <dgm:t>
        <a:bodyPr/>
        <a:lstStyle/>
        <a:p>
          <a:endParaRPr lang="en-US"/>
        </a:p>
      </dgm:t>
    </dgm:pt>
    <dgm:pt modelId="{D205515D-03FE-4856-8286-4A3ECBC468C6}">
      <dgm:prSet custT="1"/>
      <dgm:spPr>
        <a:solidFill>
          <a:schemeClr val="accent4"/>
        </a:solidFill>
      </dgm:spPr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possibilidade de receber uma promoção</a:t>
          </a:r>
        </a:p>
      </dgm:t>
    </dgm:pt>
    <dgm:pt modelId="{80888EB2-BF36-465E-BB04-7138D9805DF9}" type="parTrans" cxnId="{5E53B38D-D725-4076-A351-A5E8C2D99E5E}">
      <dgm:prSet/>
      <dgm:spPr/>
      <dgm:t>
        <a:bodyPr/>
        <a:lstStyle/>
        <a:p>
          <a:endParaRPr lang="en-US"/>
        </a:p>
      </dgm:t>
    </dgm:pt>
    <dgm:pt modelId="{4AE5C08B-93A3-4E59-8D80-84081D983E02}" type="sibTrans" cxnId="{5E53B38D-D725-4076-A351-A5E8C2D99E5E}">
      <dgm:prSet/>
      <dgm:spPr/>
      <dgm:t>
        <a:bodyPr/>
        <a:lstStyle/>
        <a:p>
          <a:endParaRPr lang="en-US"/>
        </a:p>
      </dgm:t>
    </dgm:pt>
    <dgm:pt modelId="{EB8B78EF-9A52-466E-BB56-573DC06FCD19}">
      <dgm:prSet custT="1"/>
      <dgm:spPr>
        <a:solidFill>
          <a:schemeClr val="accent4"/>
        </a:solidFill>
      </dgm:spPr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perspectiva e </a:t>
          </a:r>
          <a:b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 conhecimento sobre funções diferentes</a:t>
          </a:r>
        </a:p>
      </dgm:t>
    </dgm:pt>
    <dgm:pt modelId="{D4F25B28-1305-4D2A-8EC6-CFD58F1D446D}" type="parTrans" cxnId="{EFB075CE-AB6F-4826-A7FB-1C21F2CA9936}">
      <dgm:prSet/>
      <dgm:spPr/>
      <dgm:t>
        <a:bodyPr/>
        <a:lstStyle/>
        <a:p>
          <a:endParaRPr lang="en-US"/>
        </a:p>
      </dgm:t>
    </dgm:pt>
    <dgm:pt modelId="{CA47998C-F7D4-4870-8CC6-0D6639A05EBB}" type="sibTrans" cxnId="{EFB075CE-AB6F-4826-A7FB-1C21F2CA9936}">
      <dgm:prSet/>
      <dgm:spPr/>
      <dgm:t>
        <a:bodyPr/>
        <a:lstStyle/>
        <a:p>
          <a:endParaRPr lang="en-US"/>
        </a:p>
      </dgm:t>
    </dgm:pt>
    <dgm:pt modelId="{710E13AB-D8D1-4F03-AA52-2DB272658373}">
      <dgm:prSet custT="1"/>
      <dgm:spPr/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Cria uma cultura de desenvolvimento</a:t>
          </a:r>
        </a:p>
      </dgm:t>
    </dgm:pt>
    <dgm:pt modelId="{52290303-C863-41AE-B2C7-753B0EE58E76}" type="parTrans" cxnId="{4E6B153C-F180-4906-9843-2D394308194E}">
      <dgm:prSet/>
      <dgm:spPr/>
      <dgm:t>
        <a:bodyPr/>
        <a:lstStyle/>
        <a:p>
          <a:endParaRPr lang="en-US"/>
        </a:p>
      </dgm:t>
    </dgm:pt>
    <dgm:pt modelId="{5DB8D5BC-2666-42C1-BFC0-C54C8A3C471F}" type="sibTrans" cxnId="{4E6B153C-F180-4906-9843-2D394308194E}">
      <dgm:prSet/>
      <dgm:spPr/>
      <dgm:t>
        <a:bodyPr/>
        <a:lstStyle/>
        <a:p>
          <a:endParaRPr lang="en-US"/>
        </a:p>
      </dgm:t>
    </dgm:pt>
    <dgm:pt modelId="{A72625D7-8C5A-47D6-B4D7-676954CBF747}">
      <dgm:prSet custT="1"/>
      <dgm:spPr/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Impulsiona o engajamento e a retenção de colaboradores</a:t>
          </a:r>
        </a:p>
      </dgm:t>
    </dgm:pt>
    <dgm:pt modelId="{C6623E0B-F43B-4C5B-91A2-7911366C85D3}" type="parTrans" cxnId="{9D100D5D-983F-4A78-9DE4-1A86243ADB54}">
      <dgm:prSet/>
      <dgm:spPr/>
      <dgm:t>
        <a:bodyPr/>
        <a:lstStyle/>
        <a:p>
          <a:endParaRPr lang="en-US"/>
        </a:p>
      </dgm:t>
    </dgm:pt>
    <dgm:pt modelId="{8C435892-E778-448A-B3AC-D79E4EB157F7}" type="sibTrans" cxnId="{9D100D5D-983F-4A78-9DE4-1A86243ADB54}">
      <dgm:prSet/>
      <dgm:spPr/>
      <dgm:t>
        <a:bodyPr/>
        <a:lstStyle/>
        <a:p>
          <a:endParaRPr lang="en-US"/>
        </a:p>
      </dgm:t>
    </dgm:pt>
    <dgm:pt modelId="{1FF4FA19-F2A7-4C48-9833-46C7BFDFD2A0}">
      <dgm:prSet custT="1"/>
      <dgm:spPr/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Fomenta a produtividade e o desempenho</a:t>
          </a:r>
          <a:endParaRPr lang="en-US" altLang="en-US" sz="9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503C26F-1606-490B-AAC6-617C448D7B39}" type="parTrans" cxnId="{48B64B25-71B6-4569-8F8F-32A970B4FBD6}">
      <dgm:prSet/>
      <dgm:spPr/>
      <dgm:t>
        <a:bodyPr/>
        <a:lstStyle/>
        <a:p>
          <a:endParaRPr lang="en-US"/>
        </a:p>
      </dgm:t>
    </dgm:pt>
    <dgm:pt modelId="{DCF09C15-2ED1-4D24-BEB0-2E3C468A675D}" type="sibTrans" cxnId="{48B64B25-71B6-4569-8F8F-32A970B4FBD6}">
      <dgm:prSet/>
      <dgm:spPr/>
      <dgm:t>
        <a:bodyPr/>
        <a:lstStyle/>
        <a:p>
          <a:endParaRPr lang="en-US"/>
        </a:p>
      </dgm:t>
    </dgm:pt>
    <dgm:pt modelId="{0BB5BD17-7BA6-44D7-BACA-B4B565F76EF1}">
      <dgm:prSet custT="1"/>
      <dgm:spPr/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comunicação interorganizacional</a:t>
          </a:r>
        </a:p>
      </dgm:t>
    </dgm:pt>
    <dgm:pt modelId="{7AF6F831-EF32-4CC5-8D58-413DF4902766}" type="parTrans" cxnId="{B135735B-D312-4913-B2AF-A765D5D21002}">
      <dgm:prSet/>
      <dgm:spPr/>
      <dgm:t>
        <a:bodyPr/>
        <a:lstStyle/>
        <a:p>
          <a:endParaRPr lang="en-US"/>
        </a:p>
      </dgm:t>
    </dgm:pt>
    <dgm:pt modelId="{A1257A11-991E-44D0-8BD0-7887A5B90B99}" type="sibTrans" cxnId="{B135735B-D312-4913-B2AF-A765D5D21002}">
      <dgm:prSet/>
      <dgm:spPr/>
      <dgm:t>
        <a:bodyPr/>
        <a:lstStyle/>
        <a:p>
          <a:endParaRPr lang="en-US"/>
        </a:p>
      </dgm:t>
    </dgm:pt>
    <dgm:pt modelId="{7B3EBB49-7135-4DEC-9D69-FDCA395A3691}">
      <dgm:prSet custT="1"/>
      <dgm:spPr/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Oferece uma oportunidade de desenvolvimento com baixo custo</a:t>
          </a:r>
        </a:p>
      </dgm:t>
    </dgm:pt>
    <dgm:pt modelId="{3D53B50C-65F3-4752-91B3-5E2002E5425D}" type="parTrans" cxnId="{D557AC30-9DF1-4A5C-8EEB-A0905873ED6D}">
      <dgm:prSet/>
      <dgm:spPr/>
      <dgm:t>
        <a:bodyPr/>
        <a:lstStyle/>
        <a:p>
          <a:endParaRPr lang="en-US"/>
        </a:p>
      </dgm:t>
    </dgm:pt>
    <dgm:pt modelId="{C144B745-2342-404E-AA4E-0B460B3ED07A}" type="sibTrans" cxnId="{D557AC30-9DF1-4A5C-8EEB-A0905873ED6D}">
      <dgm:prSet/>
      <dgm:spPr/>
      <dgm:t>
        <a:bodyPr/>
        <a:lstStyle/>
        <a:p>
          <a:endParaRPr lang="en-US"/>
        </a:p>
      </dgm:t>
    </dgm:pt>
    <dgm:pt modelId="{920AE163-41EE-4BD9-8813-2D77E9BE412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182880" indent="-182880">
            <a:spcAft>
              <a:spcPts val="600"/>
            </a:spcAft>
            <a:buFont typeface="Wingdings" panose="05000000000000000000" pitchFamily="2" charset="2"/>
            <a:buChar char="§"/>
          </a:pPr>
          <a:endParaRPr lang="en-US" sz="9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CC129-5DE1-49DF-9D72-3EF93D4A4061}" type="parTrans" cxnId="{8EF92B48-E84F-43E6-97B3-77FDA37FA56F}">
      <dgm:prSet/>
      <dgm:spPr/>
      <dgm:t>
        <a:bodyPr/>
        <a:lstStyle/>
        <a:p>
          <a:endParaRPr lang="en-US"/>
        </a:p>
      </dgm:t>
    </dgm:pt>
    <dgm:pt modelId="{D6873504-74B1-4803-BC73-419F60B1C83E}" type="sibTrans" cxnId="{8EF92B48-E84F-43E6-97B3-77FDA37FA56F}">
      <dgm:prSet/>
      <dgm:spPr/>
      <dgm:t>
        <a:bodyPr/>
        <a:lstStyle/>
        <a:p>
          <a:endParaRPr lang="en-US"/>
        </a:p>
      </dgm:t>
    </dgm:pt>
    <dgm:pt modelId="{3EB74897-7FCC-4C72-97C1-B44022697EF1}">
      <dgm:prSet phldrT="[Text]" custT="1"/>
      <dgm:spPr>
        <a:solidFill>
          <a:schemeClr val="accent4"/>
        </a:solidFill>
      </dgm:spPr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Acelera o desenvolvimento</a:t>
          </a:r>
          <a:endParaRPr lang="en-US" sz="900" kern="1200" dirty="0">
            <a:solidFill>
              <a:srgbClr val="002477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718251-4F89-4054-A88C-5F15316C90C5}" type="sibTrans" cxnId="{382057BC-A25A-43BD-B001-7C34BDD9BB37}">
      <dgm:prSet/>
      <dgm:spPr/>
      <dgm:t>
        <a:bodyPr/>
        <a:lstStyle/>
        <a:p>
          <a:endParaRPr lang="en-US"/>
        </a:p>
      </dgm:t>
    </dgm:pt>
    <dgm:pt modelId="{1210BD7D-BB99-4D12-AD00-60F1025DBC0D}" type="parTrans" cxnId="{382057BC-A25A-43BD-B001-7C34BDD9BB37}">
      <dgm:prSet/>
      <dgm:spPr/>
      <dgm:t>
        <a:bodyPr/>
        <a:lstStyle/>
        <a:p>
          <a:endParaRPr lang="en-US"/>
        </a:p>
      </dgm:t>
    </dgm:pt>
    <dgm:pt modelId="{C28EE135-1E1B-4528-BBE6-BC6C0C17BB80}">
      <dgm:prSet phldrT="[Text]" custT="1"/>
      <dgm:spPr>
        <a:solidFill>
          <a:schemeClr val="accent4"/>
        </a:solidFill>
      </dgm:spPr>
      <dgm:t>
        <a:bodyPr/>
        <a:lstStyle/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endParaRPr lang="en-US" sz="900" kern="1200" dirty="0">
            <a:solidFill>
              <a:srgbClr val="002477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D122BA6-D06C-4CBF-8619-247762D81E43}" type="parTrans" cxnId="{B12742BF-7A5E-489D-B92B-AD71BF1A5FE4}">
      <dgm:prSet/>
      <dgm:spPr/>
      <dgm:t>
        <a:bodyPr/>
        <a:lstStyle/>
        <a:p>
          <a:endParaRPr lang="en-US"/>
        </a:p>
      </dgm:t>
    </dgm:pt>
    <dgm:pt modelId="{FE216E8C-FA46-4B53-B9FC-95765DE5DE48}" type="sibTrans" cxnId="{B12742BF-7A5E-489D-B92B-AD71BF1A5FE4}">
      <dgm:prSet/>
      <dgm:spPr/>
      <dgm:t>
        <a:bodyPr/>
        <a:lstStyle/>
        <a:p>
          <a:endParaRPr lang="en-US"/>
        </a:p>
      </dgm:t>
    </dgm:pt>
    <dgm:pt modelId="{0DB84DA4-D459-4326-B773-560E321E7C19}" type="pres">
      <dgm:prSet presAssocID="{35FEA693-DD68-4897-B82F-FB4C88DA6F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378320-D895-472D-9CBA-FA64AF70C02A}" type="pres">
      <dgm:prSet presAssocID="{D914E866-66FF-4021-A35D-7995D1FC55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8E1027-95AC-46F1-8115-53CEF90E71DD}" type="pres">
      <dgm:prSet presAssocID="{D8A6C0EB-F7EA-4A46-BB4B-622BF694A2C9}" presName="sibTrans" presStyleCnt="0"/>
      <dgm:spPr/>
    </dgm:pt>
    <dgm:pt modelId="{8BB91A17-5FDB-4F75-89ED-BCCF6B9B83F8}" type="pres">
      <dgm:prSet presAssocID="{160B8B69-0EC3-4775-A15C-4A8CB70317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5682F2-00A0-4813-9F1C-5889721789FE}" type="pres">
      <dgm:prSet presAssocID="{68F396AF-DF80-4744-B5A6-9C354722BE09}" presName="sibTrans" presStyleCnt="0"/>
      <dgm:spPr/>
    </dgm:pt>
    <dgm:pt modelId="{B2DCF419-8B2C-4296-8EA8-040AAC850D32}" type="pres">
      <dgm:prSet presAssocID="{85E5C247-FBC4-45A6-B24E-4C406A3284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B74366-484F-427E-B81E-CB2DBB301956}" srcId="{D914E866-66FF-4021-A35D-7995D1FC5530}" destId="{1A5DC647-212E-4472-84A4-F49333B3C3ED}" srcOrd="6" destOrd="0" parTransId="{C3419A7D-80FC-445C-97B1-C5206F7CDDC3}" sibTransId="{2FC64038-1998-425F-8F08-79ED1435B1E5}"/>
    <dgm:cxn modelId="{EDD519A2-70EE-4F4C-AF4E-4D5920DB41D9}" srcId="{160B8B69-0EC3-4775-A15C-4A8CB7031797}" destId="{B16AB023-9645-44CC-9A5B-E1E871AD3BB6}" srcOrd="2" destOrd="0" parTransId="{507F1DE8-D206-473D-A8C3-0812E79C0BB9}" sibTransId="{50EAC461-CE34-4DA0-9A36-D655C416CE70}"/>
    <dgm:cxn modelId="{72E3D86C-1125-42AF-B2BC-25735F3243FF}" type="presOf" srcId="{14076AA8-C92F-4235-B6C9-A56CEFE71001}" destId="{39378320-D895-472D-9CBA-FA64AF70C02A}" srcOrd="0" destOrd="2" presId="urn:microsoft.com/office/officeart/2005/8/layout/hList6"/>
    <dgm:cxn modelId="{F02C642B-68BA-4F31-9904-5EA10AFD8356}" srcId="{160B8B69-0EC3-4775-A15C-4A8CB7031797}" destId="{62C3F5DA-1889-452C-8E0E-09ED058AE3D2}" srcOrd="3" destOrd="0" parTransId="{A51F91DA-D4BB-4A8F-8AF0-8181F280E768}" sibTransId="{F5D5B588-70B0-4D07-BD3D-8F7968BF09A8}"/>
    <dgm:cxn modelId="{9D100D5D-983F-4A78-9DE4-1A86243ADB54}" srcId="{85E5C247-FBC4-45A6-B24E-4C406A3284B4}" destId="{A72625D7-8C5A-47D6-B4D7-676954CBF747}" srcOrd="2" destOrd="0" parTransId="{C6623E0B-F43B-4C5B-91A2-7911366C85D3}" sibTransId="{8C435892-E778-448A-B3AC-D79E4EB157F7}"/>
    <dgm:cxn modelId="{9B96E94B-B95A-49B8-8541-7DDC5BA41068}" type="presOf" srcId="{62C3F5DA-1889-452C-8E0E-09ED058AE3D2}" destId="{8BB91A17-5FDB-4F75-89ED-BCCF6B9B83F8}" srcOrd="0" destOrd="4" presId="urn:microsoft.com/office/officeart/2005/8/layout/hList6"/>
    <dgm:cxn modelId="{0C42F937-AF4D-40DF-A1C8-0828672C4891}" type="presOf" srcId="{85E5C247-FBC4-45A6-B24E-4C406A3284B4}" destId="{B2DCF419-8B2C-4296-8EA8-040AAC850D32}" srcOrd="0" destOrd="0" presId="urn:microsoft.com/office/officeart/2005/8/layout/hList6"/>
    <dgm:cxn modelId="{2A25EE0B-D5D0-4911-A6B5-56508EE3E3DE}" type="presOf" srcId="{1A5DC647-212E-4472-84A4-F49333B3C3ED}" destId="{39378320-D895-472D-9CBA-FA64AF70C02A}" srcOrd="0" destOrd="7" presId="urn:microsoft.com/office/officeart/2005/8/layout/hList6"/>
    <dgm:cxn modelId="{A8123317-F3D0-4775-A68D-F86C3B62C429}" srcId="{35FEA693-DD68-4897-B82F-FB4C88DA6FF2}" destId="{D914E866-66FF-4021-A35D-7995D1FC5530}" srcOrd="0" destOrd="0" parTransId="{16B2EBE4-981F-45A7-8268-51119E1DB09B}" sibTransId="{D8A6C0EB-F7EA-4A46-BB4B-622BF694A2C9}"/>
    <dgm:cxn modelId="{7D4BAD52-A415-4865-880C-E6E22DB38DDA}" type="presOf" srcId="{D914E866-66FF-4021-A35D-7995D1FC5530}" destId="{39378320-D895-472D-9CBA-FA64AF70C02A}" srcOrd="0" destOrd="0" presId="urn:microsoft.com/office/officeart/2005/8/layout/hList6"/>
    <dgm:cxn modelId="{5F414F02-7A00-41B4-A568-037677754D48}" srcId="{35FEA693-DD68-4897-B82F-FB4C88DA6FF2}" destId="{160B8B69-0EC3-4775-A15C-4A8CB7031797}" srcOrd="1" destOrd="0" parTransId="{6918AB77-6665-43BB-85E6-46BAE6D7BB1F}" sibTransId="{68F396AF-DF80-4744-B5A6-9C354722BE09}"/>
    <dgm:cxn modelId="{575BC310-7604-495E-9CC1-CFC7E7C11BD2}" type="presOf" srcId="{35FEA693-DD68-4897-B82F-FB4C88DA6FF2}" destId="{0DB84DA4-D459-4326-B773-560E321E7C19}" srcOrd="0" destOrd="0" presId="urn:microsoft.com/office/officeart/2005/8/layout/hList6"/>
    <dgm:cxn modelId="{4FC8AD6C-BEF4-4B33-81F2-3C0686FC40E5}" type="presOf" srcId="{920AE163-41EE-4BD9-8813-2D77E9BE4122}" destId="{39378320-D895-472D-9CBA-FA64AF70C02A}" srcOrd="0" destOrd="1" presId="urn:microsoft.com/office/officeart/2005/8/layout/hList6"/>
    <dgm:cxn modelId="{1FA9166B-7D79-4BBC-B24F-CF5D484FD91C}" type="presOf" srcId="{C28EE135-1E1B-4528-BBE6-BC6C0C17BB80}" destId="{8BB91A17-5FDB-4F75-89ED-BCCF6B9B83F8}" srcOrd="0" destOrd="1" presId="urn:microsoft.com/office/officeart/2005/8/layout/hList6"/>
    <dgm:cxn modelId="{4BC00586-B957-4FBF-B0F5-D0E40F43F174}" type="presOf" srcId="{1FF4FA19-F2A7-4C48-9833-46C7BFDFD2A0}" destId="{B2DCF419-8B2C-4296-8EA8-040AAC850D32}" srcOrd="0" destOrd="4" presId="urn:microsoft.com/office/officeart/2005/8/layout/hList6"/>
    <dgm:cxn modelId="{476B8206-6755-47ED-BB2B-0D5BA1BEDB14}" type="presOf" srcId="{0BB5BD17-7BA6-44D7-BACA-B4B565F76EF1}" destId="{B2DCF419-8B2C-4296-8EA8-040AAC850D32}" srcOrd="0" destOrd="5" presId="urn:microsoft.com/office/officeart/2005/8/layout/hList6"/>
    <dgm:cxn modelId="{48A57A30-1765-49C9-97BA-27F15C4D353C}" type="presOf" srcId="{1FB07029-BFEA-4786-991D-345AB544CE57}" destId="{39378320-D895-472D-9CBA-FA64AF70C02A}" srcOrd="0" destOrd="3" presId="urn:microsoft.com/office/officeart/2005/8/layout/hList6"/>
    <dgm:cxn modelId="{EFB075CE-AB6F-4826-A7FB-1C21F2CA9936}" srcId="{160B8B69-0EC3-4775-A15C-4A8CB7031797}" destId="{EB8B78EF-9A52-466E-BB56-573DC06FCD19}" srcOrd="6" destOrd="0" parTransId="{D4F25B28-1305-4D2A-8EC6-CFD58F1D446D}" sibTransId="{CA47998C-F7D4-4870-8CC6-0D6639A05EBB}"/>
    <dgm:cxn modelId="{5DBEF476-1D60-4950-878D-A4E840C2E2A5}" srcId="{D914E866-66FF-4021-A35D-7995D1FC5530}" destId="{129342F8-939E-4952-A474-55D9E9524679}" srcOrd="3" destOrd="0" parTransId="{F2369124-9742-4DF4-8685-0FD8D681C553}" sibTransId="{B892ADA9-0077-4149-B7D3-CFB18E908ED2}"/>
    <dgm:cxn modelId="{382057BC-A25A-43BD-B001-7C34BDD9BB37}" srcId="{160B8B69-0EC3-4775-A15C-4A8CB7031797}" destId="{3EB74897-7FCC-4C72-97C1-B44022697EF1}" srcOrd="1" destOrd="0" parTransId="{1210BD7D-BB99-4D12-AD00-60F1025DBC0D}" sibTransId="{BE718251-4F89-4054-A88C-5F15316C90C5}"/>
    <dgm:cxn modelId="{48B64B25-71B6-4569-8F8F-32A970B4FBD6}" srcId="{85E5C247-FBC4-45A6-B24E-4C406A3284B4}" destId="{1FF4FA19-F2A7-4C48-9833-46C7BFDFD2A0}" srcOrd="3" destOrd="0" parTransId="{6503C26F-1606-490B-AAC6-617C448D7B39}" sibTransId="{DCF09C15-2ED1-4D24-BEB0-2E3C468A675D}"/>
    <dgm:cxn modelId="{F07D66EF-EC9F-4FE3-A0A7-F9897A4A4879}" srcId="{D914E866-66FF-4021-A35D-7995D1FC5530}" destId="{377C76AF-1415-4185-B742-704414A1FCEB}" srcOrd="5" destOrd="0" parTransId="{CD9D4FA3-BB07-4D98-A19C-CB431712C36D}" sibTransId="{125B0398-788E-4277-8C62-1EF0E388FAEA}"/>
    <dgm:cxn modelId="{F6F08EF1-A769-4BEB-9A5F-BADE750F0FC4}" type="presOf" srcId="{129342F8-939E-4952-A474-55D9E9524679}" destId="{39378320-D895-472D-9CBA-FA64AF70C02A}" srcOrd="0" destOrd="4" presId="urn:microsoft.com/office/officeart/2005/8/layout/hList6"/>
    <dgm:cxn modelId="{2D79929C-DDA1-4055-8319-E5DC53666068}" type="presOf" srcId="{160B8B69-0EC3-4775-A15C-4A8CB7031797}" destId="{8BB91A17-5FDB-4F75-89ED-BCCF6B9B83F8}" srcOrd="0" destOrd="0" presId="urn:microsoft.com/office/officeart/2005/8/layout/hList6"/>
    <dgm:cxn modelId="{D557AC30-9DF1-4A5C-8EEB-A0905873ED6D}" srcId="{85E5C247-FBC4-45A6-B24E-4C406A3284B4}" destId="{7B3EBB49-7135-4DEC-9D69-FDCA395A3691}" srcOrd="5" destOrd="0" parTransId="{3D53B50C-65F3-4752-91B3-5E2002E5425D}" sibTransId="{C144B745-2342-404E-AA4E-0B460B3ED07A}"/>
    <dgm:cxn modelId="{3DDC8E1D-637B-4052-8EA2-E7C60D3C6751}" srcId="{D914E866-66FF-4021-A35D-7995D1FC5530}" destId="{6CD3798B-59B8-48EE-82A1-8C3002EFD151}" srcOrd="4" destOrd="0" parTransId="{F19F7616-7A8C-40E3-A742-C7326C107774}" sibTransId="{DD194F64-58B0-4297-A1CF-D6358D7FA5A7}"/>
    <dgm:cxn modelId="{8EF92B48-E84F-43E6-97B3-77FDA37FA56F}" srcId="{D914E866-66FF-4021-A35D-7995D1FC5530}" destId="{920AE163-41EE-4BD9-8813-2D77E9BE4122}" srcOrd="0" destOrd="0" parTransId="{2ACCC129-5DE1-49DF-9D72-3EF93D4A4061}" sibTransId="{D6873504-74B1-4803-BC73-419F60B1C83E}"/>
    <dgm:cxn modelId="{5D1E1AB8-3F34-4497-B3C7-EF00D5F27E54}" type="presOf" srcId="{377C76AF-1415-4185-B742-704414A1FCEB}" destId="{39378320-D895-472D-9CBA-FA64AF70C02A}" srcOrd="0" destOrd="6" presId="urn:microsoft.com/office/officeart/2005/8/layout/hList6"/>
    <dgm:cxn modelId="{BD124C64-1DE6-4230-9A31-ADC0075C7BB2}" type="presOf" srcId="{EB8B78EF-9A52-466E-BB56-573DC06FCD19}" destId="{8BB91A17-5FDB-4F75-89ED-BCCF6B9B83F8}" srcOrd="0" destOrd="7" presId="urn:microsoft.com/office/officeart/2005/8/layout/hList6"/>
    <dgm:cxn modelId="{3C00F5E5-2120-40D7-BF1B-A18EDFB9E3AD}" srcId="{85E5C247-FBC4-45A6-B24E-4C406A3284B4}" destId="{02037A18-73B0-43B1-A20F-D2749B388850}" srcOrd="0" destOrd="0" parTransId="{3B24D94F-52F6-4B7F-95B6-921A480D100A}" sibTransId="{149BD8A5-F2A2-4EA6-9F97-05B51334CDA3}"/>
    <dgm:cxn modelId="{23E6C0D8-E192-4B52-97E0-7BA9B34C359D}" type="presOf" srcId="{02037A18-73B0-43B1-A20F-D2749B388850}" destId="{B2DCF419-8B2C-4296-8EA8-040AAC850D32}" srcOrd="0" destOrd="1" presId="urn:microsoft.com/office/officeart/2005/8/layout/hList6"/>
    <dgm:cxn modelId="{23B76EC1-3CCA-404F-B03C-2BAB9B9BD035}" type="presOf" srcId="{3EB74897-7FCC-4C72-97C1-B44022697EF1}" destId="{8BB91A17-5FDB-4F75-89ED-BCCF6B9B83F8}" srcOrd="0" destOrd="2" presId="urn:microsoft.com/office/officeart/2005/8/layout/hList6"/>
    <dgm:cxn modelId="{5E53B38D-D725-4076-A351-A5E8C2D99E5E}" srcId="{160B8B69-0EC3-4775-A15C-4A8CB7031797}" destId="{D205515D-03FE-4856-8286-4A3ECBC468C6}" srcOrd="5" destOrd="0" parTransId="{80888EB2-BF36-465E-BB04-7138D9805DF9}" sibTransId="{4AE5C08B-93A3-4E59-8D80-84081D983E02}"/>
    <dgm:cxn modelId="{7015D0A7-021F-473C-951B-85B19F8B3152}" srcId="{160B8B69-0EC3-4775-A15C-4A8CB7031797}" destId="{0F75FEBA-ACE4-4012-B357-A71477FBF7F6}" srcOrd="4" destOrd="0" parTransId="{72EB78A5-F725-4E5E-B7BB-CD24F35A879E}" sibTransId="{0704794B-78AF-4533-99FF-EAF3BD3D38D7}"/>
    <dgm:cxn modelId="{D937F8D1-2844-4FF8-A90F-97C832DE38A2}" type="presOf" srcId="{B16AB023-9645-44CC-9A5B-E1E871AD3BB6}" destId="{8BB91A17-5FDB-4F75-89ED-BCCF6B9B83F8}" srcOrd="0" destOrd="3" presId="urn:microsoft.com/office/officeart/2005/8/layout/hList6"/>
    <dgm:cxn modelId="{E1805B65-368D-4720-BF3D-D59866ED8EEF}" type="presOf" srcId="{D205515D-03FE-4856-8286-4A3ECBC468C6}" destId="{8BB91A17-5FDB-4F75-89ED-BCCF6B9B83F8}" srcOrd="0" destOrd="6" presId="urn:microsoft.com/office/officeart/2005/8/layout/hList6"/>
    <dgm:cxn modelId="{B135735B-D312-4913-B2AF-A765D5D21002}" srcId="{85E5C247-FBC4-45A6-B24E-4C406A3284B4}" destId="{0BB5BD17-7BA6-44D7-BACA-B4B565F76EF1}" srcOrd="4" destOrd="0" parTransId="{7AF6F831-EF32-4CC5-8D58-413DF4902766}" sibTransId="{A1257A11-991E-44D0-8BD0-7887A5B90B99}"/>
    <dgm:cxn modelId="{68CEB5F8-4C9D-414C-815C-A00E7F775CDA}" type="presOf" srcId="{0F75FEBA-ACE4-4012-B357-A71477FBF7F6}" destId="{8BB91A17-5FDB-4F75-89ED-BCCF6B9B83F8}" srcOrd="0" destOrd="5" presId="urn:microsoft.com/office/officeart/2005/8/layout/hList6"/>
    <dgm:cxn modelId="{60E08C07-D113-4F77-B203-A5277C2B881A}" type="presOf" srcId="{7B3EBB49-7135-4DEC-9D69-FDCA395A3691}" destId="{B2DCF419-8B2C-4296-8EA8-040AAC850D32}" srcOrd="0" destOrd="6" presId="urn:microsoft.com/office/officeart/2005/8/layout/hList6"/>
    <dgm:cxn modelId="{4E6B153C-F180-4906-9843-2D394308194E}" srcId="{85E5C247-FBC4-45A6-B24E-4C406A3284B4}" destId="{710E13AB-D8D1-4F03-AA52-2DB272658373}" srcOrd="1" destOrd="0" parTransId="{52290303-C863-41AE-B2C7-753B0EE58E76}" sibTransId="{5DB8D5BC-2666-42C1-BFC0-C54C8A3C471F}"/>
    <dgm:cxn modelId="{DDE4618B-6D87-4923-9A22-C50231E54DF9}" srcId="{35FEA693-DD68-4897-B82F-FB4C88DA6FF2}" destId="{85E5C247-FBC4-45A6-B24E-4C406A3284B4}" srcOrd="2" destOrd="0" parTransId="{17C257CB-B49B-4E65-B40F-44A949A17471}" sibTransId="{3474486B-B4F2-449C-8F97-934D4ACF79F0}"/>
    <dgm:cxn modelId="{16831FB8-FF6F-478D-88CC-D138B86E61CC}" type="presOf" srcId="{A72625D7-8C5A-47D6-B4D7-676954CBF747}" destId="{B2DCF419-8B2C-4296-8EA8-040AAC850D32}" srcOrd="0" destOrd="3" presId="urn:microsoft.com/office/officeart/2005/8/layout/hList6"/>
    <dgm:cxn modelId="{B12742BF-7A5E-489D-B92B-AD71BF1A5FE4}" srcId="{160B8B69-0EC3-4775-A15C-4A8CB7031797}" destId="{C28EE135-1E1B-4528-BBE6-BC6C0C17BB80}" srcOrd="0" destOrd="0" parTransId="{ED122BA6-D06C-4CBF-8619-247762D81E43}" sibTransId="{FE216E8C-FA46-4B53-B9FC-95765DE5DE48}"/>
    <dgm:cxn modelId="{C841FB39-080C-4E8C-AA10-80613E66D461}" type="presOf" srcId="{710E13AB-D8D1-4F03-AA52-2DB272658373}" destId="{B2DCF419-8B2C-4296-8EA8-040AAC850D32}" srcOrd="0" destOrd="2" presId="urn:microsoft.com/office/officeart/2005/8/layout/hList6"/>
    <dgm:cxn modelId="{203622D1-F215-496C-827E-38BEE14DA321}" type="presOf" srcId="{6CD3798B-59B8-48EE-82A1-8C3002EFD151}" destId="{39378320-D895-472D-9CBA-FA64AF70C02A}" srcOrd="0" destOrd="5" presId="urn:microsoft.com/office/officeart/2005/8/layout/hList6"/>
    <dgm:cxn modelId="{C19287EF-74E0-45CC-8FCA-C44D063AB815}" srcId="{D914E866-66FF-4021-A35D-7995D1FC5530}" destId="{1FB07029-BFEA-4786-991D-345AB544CE57}" srcOrd="2" destOrd="0" parTransId="{7A5C8957-BE71-46BF-9478-757168959C2D}" sibTransId="{A991BF9E-3218-4369-9399-0586C48255EB}"/>
    <dgm:cxn modelId="{1696D4A2-2A7A-46DF-ADA7-9B6DE3DCA587}" srcId="{D914E866-66FF-4021-A35D-7995D1FC5530}" destId="{14076AA8-C92F-4235-B6C9-A56CEFE71001}" srcOrd="1" destOrd="0" parTransId="{4E6A3B50-1946-4518-BEE7-AAA869CA48D7}" sibTransId="{5B631CEA-EF4A-4AC6-B18D-A9A2E69501DE}"/>
    <dgm:cxn modelId="{D47DA5B4-0343-4824-8CA5-9B7757EE15A6}" type="presParOf" srcId="{0DB84DA4-D459-4326-B773-560E321E7C19}" destId="{39378320-D895-472D-9CBA-FA64AF70C02A}" srcOrd="0" destOrd="0" presId="urn:microsoft.com/office/officeart/2005/8/layout/hList6"/>
    <dgm:cxn modelId="{9631FB5E-1BBA-49D2-A096-48935A97D119}" type="presParOf" srcId="{0DB84DA4-D459-4326-B773-560E321E7C19}" destId="{AA8E1027-95AC-46F1-8115-53CEF90E71DD}" srcOrd="1" destOrd="0" presId="urn:microsoft.com/office/officeart/2005/8/layout/hList6"/>
    <dgm:cxn modelId="{EC7117A6-4863-4B79-B9CE-8E37DC42F482}" type="presParOf" srcId="{0DB84DA4-D459-4326-B773-560E321E7C19}" destId="{8BB91A17-5FDB-4F75-89ED-BCCF6B9B83F8}" srcOrd="2" destOrd="0" presId="urn:microsoft.com/office/officeart/2005/8/layout/hList6"/>
    <dgm:cxn modelId="{F36E63D9-60DA-46FE-BD24-8862F72CF8F7}" type="presParOf" srcId="{0DB84DA4-D459-4326-B773-560E321E7C19}" destId="{6C5682F2-00A0-4813-9F1C-5889721789FE}" srcOrd="3" destOrd="0" presId="urn:microsoft.com/office/officeart/2005/8/layout/hList6"/>
    <dgm:cxn modelId="{17A9D4D3-CC03-44EC-A385-5A5DC30EB64B}" type="presParOf" srcId="{0DB84DA4-D459-4326-B773-560E321E7C19}" destId="{B2DCF419-8B2C-4296-8EA8-040AAC850D3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C213-3BC5-436F-99E6-0430C4D4E475}">
      <dsp:nvSpPr>
        <dsp:cNvPr id="0" name=""/>
        <dsp:cNvSpPr/>
      </dsp:nvSpPr>
      <dsp:spPr>
        <a:xfrm>
          <a:off x="0" y="344459"/>
          <a:ext cx="52667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44301-F1C7-4E46-B0C3-DDAD53C7615B}">
      <dsp:nvSpPr>
        <dsp:cNvPr id="0" name=""/>
        <dsp:cNvSpPr/>
      </dsp:nvSpPr>
      <dsp:spPr>
        <a:xfrm>
          <a:off x="263338" y="78779"/>
          <a:ext cx="3686735" cy="5313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350" tIns="0" rIns="1393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Compreensão do valor</a:t>
          </a:r>
        </a:p>
      </dsp:txBody>
      <dsp:txXfrm>
        <a:off x="289277" y="104718"/>
        <a:ext cx="3634857" cy="479482"/>
      </dsp:txXfrm>
    </dsp:sp>
    <dsp:sp modelId="{C7EA4ABB-CE1C-44DB-A6DE-1D8635C1B974}">
      <dsp:nvSpPr>
        <dsp:cNvPr id="0" name=""/>
        <dsp:cNvSpPr/>
      </dsp:nvSpPr>
      <dsp:spPr>
        <a:xfrm>
          <a:off x="0" y="1160939"/>
          <a:ext cx="52667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11217"/>
              <a:satOff val="-43695"/>
              <a:lumOff val="283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3BB0A-067A-4AD0-8F87-E4BD05959B96}">
      <dsp:nvSpPr>
        <dsp:cNvPr id="0" name=""/>
        <dsp:cNvSpPr/>
      </dsp:nvSpPr>
      <dsp:spPr>
        <a:xfrm>
          <a:off x="263338" y="895259"/>
          <a:ext cx="3686735" cy="531360"/>
        </a:xfrm>
        <a:prstGeom prst="roundRect">
          <a:avLst/>
        </a:prstGeom>
        <a:solidFill>
          <a:schemeClr val="accent1">
            <a:shade val="50000"/>
            <a:hueOff val="311217"/>
            <a:satOff val="-43695"/>
            <a:lumOff val="2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350" tIns="0" rIns="1393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Criação do relacionamento</a:t>
          </a:r>
        </a:p>
      </dsp:txBody>
      <dsp:txXfrm>
        <a:off x="289277" y="921198"/>
        <a:ext cx="3634857" cy="479482"/>
      </dsp:txXfrm>
    </dsp:sp>
    <dsp:sp modelId="{3DEBB22D-12AB-4254-9EFD-E8EA8884381D}">
      <dsp:nvSpPr>
        <dsp:cNvPr id="0" name=""/>
        <dsp:cNvSpPr/>
      </dsp:nvSpPr>
      <dsp:spPr>
        <a:xfrm>
          <a:off x="0" y="1977419"/>
          <a:ext cx="52667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622434"/>
              <a:satOff val="-87390"/>
              <a:lumOff val="56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FF013-60AD-487F-A936-B5D89CA58A6C}">
      <dsp:nvSpPr>
        <dsp:cNvPr id="0" name=""/>
        <dsp:cNvSpPr/>
      </dsp:nvSpPr>
      <dsp:spPr>
        <a:xfrm>
          <a:off x="263338" y="1711739"/>
          <a:ext cx="3686735" cy="531360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350" tIns="0" rIns="1393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Manutenção do relacionamento</a:t>
          </a:r>
        </a:p>
      </dsp:txBody>
      <dsp:txXfrm>
        <a:off x="289277" y="1737678"/>
        <a:ext cx="3634857" cy="479482"/>
      </dsp:txXfrm>
    </dsp:sp>
    <dsp:sp modelId="{C4A0545E-EA25-42BD-B7DC-963E64A1298F}">
      <dsp:nvSpPr>
        <dsp:cNvPr id="0" name=""/>
        <dsp:cNvSpPr/>
      </dsp:nvSpPr>
      <dsp:spPr>
        <a:xfrm>
          <a:off x="0" y="2793899"/>
          <a:ext cx="52667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11217"/>
              <a:satOff val="-43695"/>
              <a:lumOff val="283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F1AB2-2C75-45FE-98F0-71BB7C35740B}">
      <dsp:nvSpPr>
        <dsp:cNvPr id="0" name=""/>
        <dsp:cNvSpPr/>
      </dsp:nvSpPr>
      <dsp:spPr>
        <a:xfrm>
          <a:off x="263338" y="2528219"/>
          <a:ext cx="3686735" cy="531360"/>
        </a:xfrm>
        <a:prstGeom prst="roundRect">
          <a:avLst/>
        </a:prstGeom>
        <a:solidFill>
          <a:schemeClr val="accent1">
            <a:shade val="50000"/>
            <a:hueOff val="311217"/>
            <a:satOff val="-43695"/>
            <a:lumOff val="2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350" tIns="0" rIns="1393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Avaliação do relacionamento</a:t>
          </a:r>
        </a:p>
      </dsp:txBody>
      <dsp:txXfrm>
        <a:off x="289277" y="2554158"/>
        <a:ext cx="3634857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8320-D895-472D-9CBA-FA64AF70C02A}">
      <dsp:nvSpPr>
        <dsp:cNvPr id="0" name=""/>
        <dsp:cNvSpPr/>
      </dsp:nvSpPr>
      <dsp:spPr>
        <a:xfrm rot="16200000">
          <a:off x="-995632" y="996330"/>
          <a:ext cx="3805451" cy="1812790"/>
        </a:xfrm>
        <a:prstGeom prst="flowChartManualOperati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accent1"/>
              </a:solidFill>
            </a:rPr>
            <a:t>Benefícios</a:t>
          </a:r>
          <a:r>
            <a:rPr lang="en-US" sz="1200" b="1" kern="1200" dirty="0">
              <a:solidFill>
                <a:schemeClr val="accent1"/>
              </a:solidFill>
            </a:rPr>
            <a:t> </a:t>
          </a:r>
          <a:r>
            <a:rPr lang="en-US" sz="1200" b="1" kern="1200" dirty="0" smtClean="0">
              <a:solidFill>
                <a:schemeClr val="accent1"/>
              </a:solidFill>
            </a:rPr>
            <a:t>para o</a:t>
          </a:r>
          <a:r>
            <a:rPr lang="en-US" sz="1200" b="1" kern="1200" dirty="0">
              <a:solidFill>
                <a:schemeClr val="accent1"/>
              </a:solidFill>
            </a:rPr>
            <a:t/>
          </a:r>
          <a:br>
            <a:rPr lang="en-US" sz="1200" b="1" kern="1200" dirty="0">
              <a:solidFill>
                <a:schemeClr val="accent1"/>
              </a:solidFill>
            </a:rPr>
          </a:br>
          <a:r>
            <a:rPr lang="en-US" sz="1200" b="1" kern="1200" dirty="0" smtClean="0">
              <a:solidFill>
                <a:schemeClr val="accent1"/>
              </a:solidFill>
            </a:rPr>
            <a:t>mentor(a)</a:t>
          </a:r>
          <a:endParaRPr lang="en-US" sz="1200" b="1" kern="1200" dirty="0">
            <a:solidFill>
              <a:schemeClr val="accent1"/>
            </a:solidFill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endParaRPr lang="en-US" sz="9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Impulsiona a autoconsciência</a:t>
          </a:r>
          <a:endParaRPr lang="en-US" sz="9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Amplia a rede de contatos profissionais do </a:t>
          </a:r>
          <a:r>
            <a:rPr lang="en-US" altLang="en-US" sz="90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mentor(a)</a:t>
          </a:r>
          <a:endParaRPr lang="en-US" altLang="en-US" sz="9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Aprimora as habilidades de liderança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Aumenta a </a:t>
          </a:r>
          <a:r>
            <a:rPr lang="en-US" altLang="en-US" sz="900" kern="12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consciência</a:t>
          </a: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90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talento disponível dentro da organização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Aumenta a possibilidade de receber uma promoção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Aumenta a </a:t>
          </a:r>
          <a:b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900" kern="12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visibilidade</a:t>
          </a: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dentro </a:t>
          </a:r>
          <a:b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altLang="en-US" sz="9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da organização</a:t>
          </a:r>
        </a:p>
      </dsp:txBody>
      <dsp:txXfrm rot="5400000">
        <a:off x="698" y="761090"/>
        <a:ext cx="1812790" cy="2283271"/>
      </dsp:txXfrm>
    </dsp:sp>
    <dsp:sp modelId="{8BB91A17-5FDB-4F75-89ED-BCCF6B9B83F8}">
      <dsp:nvSpPr>
        <dsp:cNvPr id="0" name=""/>
        <dsp:cNvSpPr/>
      </dsp:nvSpPr>
      <dsp:spPr>
        <a:xfrm rot="16200000">
          <a:off x="953116" y="996330"/>
          <a:ext cx="3805451" cy="1812790"/>
        </a:xfrm>
        <a:prstGeom prst="flowChartManualOperati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accent1"/>
              </a:solidFill>
            </a:rPr>
            <a:t>Benefícios</a:t>
          </a:r>
          <a:r>
            <a:rPr lang="en-US" sz="1200" b="1" kern="1200" dirty="0">
              <a:solidFill>
                <a:schemeClr val="accent1"/>
              </a:solidFill>
            </a:rPr>
            <a:t> para</a:t>
          </a:r>
          <a:br>
            <a:rPr lang="en-US" sz="1200" b="1" kern="1200" dirty="0">
              <a:solidFill>
                <a:schemeClr val="accent1"/>
              </a:solidFill>
            </a:rPr>
          </a:br>
          <a:r>
            <a:rPr lang="en-US" sz="1200" b="1" kern="1200" dirty="0">
              <a:solidFill>
                <a:schemeClr val="accent1"/>
              </a:solidFill>
            </a:rPr>
            <a:t>a mentorada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endParaRPr lang="en-US" sz="900" kern="1200" dirty="0">
            <a:solidFill>
              <a:srgbClr val="002477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Acelera o desenvolvimento</a:t>
          </a:r>
          <a:endParaRPr lang="en-US" sz="900" kern="1200" dirty="0">
            <a:solidFill>
              <a:srgbClr val="002477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Aprimora a autoestima e confiança ao interagir com líderes seniores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Amplia a rede profissional de quem tem alto potencial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satisfação e a eficácia no trabalho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possibilidade de receber uma promoção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perspectiva e </a:t>
          </a:r>
          <a:b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altLang="en-US" sz="900" kern="1200" dirty="0">
              <a:solidFill>
                <a:srgbClr val="00247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 conhecimento sobre funções diferentes</a:t>
          </a:r>
        </a:p>
      </dsp:txBody>
      <dsp:txXfrm rot="5400000">
        <a:off x="1949446" y="761090"/>
        <a:ext cx="1812790" cy="2283271"/>
      </dsp:txXfrm>
    </dsp:sp>
    <dsp:sp modelId="{B2DCF419-8B2C-4296-8EA8-040AAC850D32}">
      <dsp:nvSpPr>
        <dsp:cNvPr id="0" name=""/>
        <dsp:cNvSpPr/>
      </dsp:nvSpPr>
      <dsp:spPr>
        <a:xfrm rot="16200000">
          <a:off x="2901866" y="996330"/>
          <a:ext cx="3805451" cy="18127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Benefícios</a:t>
          </a:r>
          <a:r>
            <a:rPr lang="en-US" sz="1200" b="1" kern="1200" dirty="0"/>
            <a:t> para</a:t>
          </a:r>
          <a:br>
            <a:rPr lang="en-US" sz="1200" b="1" kern="1200" dirty="0"/>
          </a:br>
          <a:r>
            <a:rPr lang="en-US" sz="1200" b="1" kern="1200" dirty="0"/>
            <a:t>a organização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Cria pontos fortes de reserva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Cria uma cultura de desenvolvimento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Impulsiona o engajamento e a retenção de colaboradores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Fomenta a produtividade e o desempenho</a:t>
          </a:r>
          <a:endParaRPr lang="en-US" altLang="en-US" sz="9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Aumenta a comunicação interorganizacional</a:t>
          </a:r>
        </a:p>
        <a:p>
          <a:pPr marL="182880" lvl="1" indent="-18288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••"/>
          </a:pPr>
          <a:r>
            <a:rPr lang="en-US" altLang="en-US" sz="9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Oferece uma oportunidade de desenvolvimento com baixo custo</a:t>
          </a:r>
        </a:p>
      </dsp:txBody>
      <dsp:txXfrm rot="5400000">
        <a:off x="3898196" y="761090"/>
        <a:ext cx="1812790" cy="2283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B46805-6D58-40DB-BDB3-94366D660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6C7D6-4560-4E46-B697-B4572F237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1DAF-1EFB-48B3-B198-4E2D6EF7D15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48C7-F5C9-487A-A7F1-5C497A11B3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DF1CA-DEF8-488E-812E-E13FD6F21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A3A6E-334A-406E-9E2D-56A6BBB358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20659-73FB-BE45-9A42-B7FACADC836D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77F8-3717-E441-ABD5-E9CC1E0ED10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55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6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8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3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0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3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13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67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2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52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21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7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6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5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3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7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0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5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9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9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C0DD54-8F3E-3141-9EFA-297A3BB9A28B}"/>
              </a:ext>
            </a:extLst>
          </p:cNvPr>
          <p:cNvSpPr/>
          <p:nvPr userDrawn="1"/>
        </p:nvSpPr>
        <p:spPr>
          <a:xfrm>
            <a:off x="393813" y="4520791"/>
            <a:ext cx="8323857" cy="62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70" y="676274"/>
            <a:ext cx="6227505" cy="1577975"/>
          </a:xfrm>
        </p:spPr>
        <p:txBody>
          <a:bodyPr anchor="b">
            <a:noAutofit/>
          </a:bodyPr>
          <a:lstStyle>
            <a:lvl1pPr algn="l">
              <a:defRPr sz="3800" spc="0" baseline="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370" y="2243401"/>
            <a:ext cx="6227505" cy="70761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011A32E0-6F8A-8F44-97AC-856616337125}"/>
              </a:ext>
            </a:extLst>
          </p:cNvPr>
          <p:cNvSpPr/>
          <p:nvPr/>
        </p:nvSpPr>
        <p:spPr>
          <a:xfrm>
            <a:off x="-130970" y="1916799"/>
            <a:ext cx="9437787" cy="2360815"/>
          </a:xfrm>
          <a:custGeom>
            <a:avLst/>
            <a:gdLst>
              <a:gd name="connsiteX0" fmla="*/ 8993344 w 9145560"/>
              <a:gd name="connsiteY0" fmla="*/ 936683 h 2287716"/>
              <a:gd name="connsiteX1" fmla="*/ 8092257 w 9145560"/>
              <a:gd name="connsiteY1" fmla="*/ 1414914 h 2287716"/>
              <a:gd name="connsiteX2" fmla="*/ 6750310 w 9145560"/>
              <a:gd name="connsiteY2" fmla="*/ 1526345 h 2287716"/>
              <a:gd name="connsiteX3" fmla="*/ 8072334 w 9145560"/>
              <a:gd name="connsiteY3" fmla="*/ 1300735 h 2287716"/>
              <a:gd name="connsiteX4" fmla="*/ 9023916 w 9145560"/>
              <a:gd name="connsiteY4" fmla="*/ 748156 h 2287716"/>
              <a:gd name="connsiteX5" fmla="*/ 9145561 w 9145560"/>
              <a:gd name="connsiteY5" fmla="*/ 0 h 2287716"/>
              <a:gd name="connsiteX6" fmla="*/ 8683770 w 9145560"/>
              <a:gd name="connsiteY6" fmla="*/ 323215 h 2287716"/>
              <a:gd name="connsiteX7" fmla="*/ 7533977 w 9145560"/>
              <a:gd name="connsiteY7" fmla="*/ 1127133 h 2287716"/>
              <a:gd name="connsiteX8" fmla="*/ 6412001 w 9145560"/>
              <a:gd name="connsiteY8" fmla="*/ 1279218 h 2287716"/>
              <a:gd name="connsiteX9" fmla="*/ 7570424 w 9145560"/>
              <a:gd name="connsiteY9" fmla="*/ 1235085 h 2287716"/>
              <a:gd name="connsiteX10" fmla="*/ 9114897 w 9145560"/>
              <a:gd name="connsiteY10" fmla="*/ 186970 h 2287716"/>
              <a:gd name="connsiteX11" fmla="*/ 6605989 w 9145560"/>
              <a:gd name="connsiteY11" fmla="*/ 1411709 h 2287716"/>
              <a:gd name="connsiteX12" fmla="*/ 7862922 w 9145560"/>
              <a:gd name="connsiteY12" fmla="*/ 1302933 h 2287716"/>
              <a:gd name="connsiteX13" fmla="*/ 9054212 w 9145560"/>
              <a:gd name="connsiteY13" fmla="*/ 561278 h 2287716"/>
              <a:gd name="connsiteX14" fmla="*/ 9084601 w 9145560"/>
              <a:gd name="connsiteY14" fmla="*/ 374216 h 2287716"/>
              <a:gd name="connsiteX15" fmla="*/ 7806002 w 9145560"/>
              <a:gd name="connsiteY15" fmla="*/ 1206518 h 2287716"/>
              <a:gd name="connsiteX16" fmla="*/ 6605989 w 9145560"/>
              <a:gd name="connsiteY16" fmla="*/ 1411709 h 2287716"/>
              <a:gd name="connsiteX17" fmla="*/ 6412001 w 9145560"/>
              <a:gd name="connsiteY17" fmla="*/ 1279218 h 2287716"/>
              <a:gd name="connsiteX18" fmla="*/ 4715219 w 9145560"/>
              <a:gd name="connsiteY18" fmla="*/ 1183902 h 2287716"/>
              <a:gd name="connsiteX19" fmla="*/ 3445434 w 9145560"/>
              <a:gd name="connsiteY19" fmla="*/ 1895433 h 2287716"/>
              <a:gd name="connsiteX20" fmla="*/ 2453916 w 9145560"/>
              <a:gd name="connsiteY20" fmla="*/ 2041018 h 2287716"/>
              <a:gd name="connsiteX21" fmla="*/ 3063975 w 9145560"/>
              <a:gd name="connsiteY21" fmla="*/ 2282101 h 2287716"/>
              <a:gd name="connsiteX22" fmla="*/ 3953587 w 9145560"/>
              <a:gd name="connsiteY22" fmla="*/ 2109415 h 2287716"/>
              <a:gd name="connsiteX23" fmla="*/ 5226035 w 9145560"/>
              <a:gd name="connsiteY23" fmla="*/ 1449433 h 2287716"/>
              <a:gd name="connsiteX24" fmla="*/ 6412001 w 9145560"/>
              <a:gd name="connsiteY24" fmla="*/ 1279401 h 2287716"/>
              <a:gd name="connsiteX25" fmla="*/ 0 w 9145560"/>
              <a:gd name="connsiteY25" fmla="*/ 1432311 h 2287716"/>
              <a:gd name="connsiteX26" fmla="*/ 2454099 w 9145560"/>
              <a:gd name="connsiteY26" fmla="*/ 2041018 h 2287716"/>
              <a:gd name="connsiteX27" fmla="*/ 22493 w 9145560"/>
              <a:gd name="connsiteY27" fmla="*/ 1293777 h 2287716"/>
              <a:gd name="connsiteX28" fmla="*/ 45904 w 9145560"/>
              <a:gd name="connsiteY28" fmla="*/ 1149108 h 2287716"/>
              <a:gd name="connsiteX29" fmla="*/ 2393690 w 9145560"/>
              <a:gd name="connsiteY29" fmla="*/ 1995511 h 2287716"/>
              <a:gd name="connsiteX30" fmla="*/ 68855 w 9145560"/>
              <a:gd name="connsiteY30" fmla="*/ 1007553 h 2287716"/>
              <a:gd name="connsiteX31" fmla="*/ 2348062 w 9145560"/>
              <a:gd name="connsiteY31" fmla="*/ 1944328 h 2287716"/>
              <a:gd name="connsiteX32" fmla="*/ 114759 w 9145560"/>
              <a:gd name="connsiteY32" fmla="*/ 724350 h 2287716"/>
              <a:gd name="connsiteX33" fmla="*/ 91807 w 9145560"/>
              <a:gd name="connsiteY33" fmla="*/ 865906 h 2287716"/>
              <a:gd name="connsiteX34" fmla="*/ 2348062 w 9145560"/>
              <a:gd name="connsiteY34" fmla="*/ 1944328 h 22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45560" h="2287716">
                <a:moveTo>
                  <a:pt x="8993344" y="936683"/>
                </a:moveTo>
                <a:lnTo>
                  <a:pt x="8092257" y="1414914"/>
                </a:lnTo>
                <a:cubicBezTo>
                  <a:pt x="7485778" y="1704709"/>
                  <a:pt x="7141868" y="1749941"/>
                  <a:pt x="6750310" y="1526345"/>
                </a:cubicBezTo>
                <a:cubicBezTo>
                  <a:pt x="7206960" y="1691982"/>
                  <a:pt x="7597140" y="1553082"/>
                  <a:pt x="8072334" y="1300735"/>
                </a:cubicBezTo>
                <a:lnTo>
                  <a:pt x="9023916" y="748156"/>
                </a:lnTo>
                <a:moveTo>
                  <a:pt x="9145561" y="0"/>
                </a:moveTo>
                <a:lnTo>
                  <a:pt x="8683770" y="323215"/>
                </a:lnTo>
                <a:lnTo>
                  <a:pt x="7533977" y="1127133"/>
                </a:lnTo>
                <a:cubicBezTo>
                  <a:pt x="7210357" y="1349721"/>
                  <a:pt x="6792634" y="1436889"/>
                  <a:pt x="6412001" y="1279218"/>
                </a:cubicBezTo>
                <a:cubicBezTo>
                  <a:pt x="6967801" y="1583114"/>
                  <a:pt x="7418759" y="1315202"/>
                  <a:pt x="7570424" y="1235085"/>
                </a:cubicBezTo>
                <a:cubicBezTo>
                  <a:pt x="7722090" y="1154968"/>
                  <a:pt x="9114897" y="186970"/>
                  <a:pt x="9114897" y="186970"/>
                </a:cubicBezTo>
                <a:close/>
                <a:moveTo>
                  <a:pt x="6605989" y="1411709"/>
                </a:moveTo>
                <a:cubicBezTo>
                  <a:pt x="7020224" y="1651786"/>
                  <a:pt x="7487339" y="1528817"/>
                  <a:pt x="7862922" y="1302933"/>
                </a:cubicBezTo>
                <a:lnTo>
                  <a:pt x="9054212" y="561278"/>
                </a:lnTo>
                <a:lnTo>
                  <a:pt x="9084601" y="374216"/>
                </a:lnTo>
                <a:cubicBezTo>
                  <a:pt x="9084601" y="374216"/>
                  <a:pt x="7939581" y="1113674"/>
                  <a:pt x="7806002" y="1206518"/>
                </a:cubicBezTo>
                <a:cubicBezTo>
                  <a:pt x="7363583" y="1513527"/>
                  <a:pt x="6933007" y="1515907"/>
                  <a:pt x="6605989" y="1411709"/>
                </a:cubicBezTo>
                <a:close/>
                <a:moveTo>
                  <a:pt x="6412001" y="1279218"/>
                </a:moveTo>
                <a:cubicBezTo>
                  <a:pt x="5946906" y="842466"/>
                  <a:pt x="5150937" y="948312"/>
                  <a:pt x="4715219" y="1183902"/>
                </a:cubicBezTo>
                <a:lnTo>
                  <a:pt x="3445434" y="1895433"/>
                </a:lnTo>
                <a:cubicBezTo>
                  <a:pt x="3144857" y="2034974"/>
                  <a:pt x="2923877" y="2093391"/>
                  <a:pt x="2453916" y="2041018"/>
                </a:cubicBezTo>
                <a:cubicBezTo>
                  <a:pt x="2638723" y="2173783"/>
                  <a:pt x="2830325" y="2262049"/>
                  <a:pt x="3063975" y="2282101"/>
                </a:cubicBezTo>
                <a:cubicBezTo>
                  <a:pt x="3342793" y="2306091"/>
                  <a:pt x="3645206" y="2254083"/>
                  <a:pt x="3953587" y="2109415"/>
                </a:cubicBezTo>
                <a:lnTo>
                  <a:pt x="5226035" y="1449433"/>
                </a:lnTo>
                <a:cubicBezTo>
                  <a:pt x="5627325" y="1197911"/>
                  <a:pt x="6137497" y="1170534"/>
                  <a:pt x="6412001" y="1279401"/>
                </a:cubicBezTo>
                <a:moveTo>
                  <a:pt x="0" y="1432311"/>
                </a:moveTo>
                <a:cubicBezTo>
                  <a:pt x="943687" y="1364371"/>
                  <a:pt x="1629854" y="1962732"/>
                  <a:pt x="2454099" y="2041018"/>
                </a:cubicBezTo>
                <a:cubicBezTo>
                  <a:pt x="1684938" y="1878860"/>
                  <a:pt x="985459" y="1251567"/>
                  <a:pt x="22493" y="1293777"/>
                </a:cubicBezTo>
                <a:close/>
                <a:moveTo>
                  <a:pt x="45904" y="1149108"/>
                </a:moveTo>
                <a:cubicBezTo>
                  <a:pt x="1092506" y="1180056"/>
                  <a:pt x="1841929" y="1858351"/>
                  <a:pt x="2393690" y="1995511"/>
                </a:cubicBezTo>
                <a:cubicBezTo>
                  <a:pt x="1808694" y="1759280"/>
                  <a:pt x="1383810" y="1107356"/>
                  <a:pt x="68855" y="1007553"/>
                </a:cubicBezTo>
                <a:close/>
                <a:moveTo>
                  <a:pt x="2348062" y="1944328"/>
                </a:moveTo>
                <a:cubicBezTo>
                  <a:pt x="1820813" y="1565626"/>
                  <a:pt x="1429530" y="824153"/>
                  <a:pt x="114759" y="724350"/>
                </a:cubicBezTo>
                <a:lnTo>
                  <a:pt x="91807" y="865906"/>
                </a:lnTo>
                <a:cubicBezTo>
                  <a:pt x="1406211" y="965709"/>
                  <a:pt x="1769676" y="1666161"/>
                  <a:pt x="2348062" y="1944328"/>
                </a:cubicBezTo>
                <a:close/>
              </a:path>
            </a:pathLst>
          </a:custGeom>
          <a:solidFill>
            <a:srgbClr val="002677"/>
          </a:solidFill>
          <a:ln w="9181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 </a:t>
            </a:r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91B53ED4-67C3-2545-961B-C7D8D4E0696B}"/>
              </a:ext>
            </a:extLst>
          </p:cNvPr>
          <p:cNvSpPr/>
          <p:nvPr/>
        </p:nvSpPr>
        <p:spPr>
          <a:xfrm>
            <a:off x="457200" y="457200"/>
            <a:ext cx="460213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0FA5-CAA8-F144-AA63-57A5866F6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238" y="4520791"/>
            <a:ext cx="2257425" cy="202684"/>
          </a:xfrm>
        </p:spPr>
        <p:txBody>
          <a:bodyPr/>
          <a:lstStyle>
            <a:lvl1pPr marL="0" indent="0">
              <a:buNone/>
              <a:defRPr sz="1000" b="0"/>
            </a:lvl1pPr>
            <a:lvl2pPr marL="889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6" name="Picture 5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647083A6-1039-3F4D-B61A-516985806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51" y="4277614"/>
            <a:ext cx="1161919" cy="5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351964"/>
            <a:ext cx="8322099" cy="54938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115568"/>
            <a:ext cx="4023360" cy="3395662"/>
          </a:xfrm>
        </p:spPr>
        <p:txBody>
          <a:bodyPr/>
          <a:lstStyle>
            <a:lvl1pPr marL="114300" indent="-1143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88" indent="-9048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38" indent="-88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225" indent="-76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413" indent="-8413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440" y="1115568"/>
            <a:ext cx="4023360" cy="3395662"/>
          </a:xfrm>
        </p:spPr>
        <p:txBody>
          <a:bodyPr/>
          <a:lstStyle>
            <a:lvl1pPr marL="114300" indent="-1143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88" indent="-9048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38" indent="-88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225" indent="-76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413" indent="-8413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2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431924"/>
            <a:ext cx="4023360" cy="3079305"/>
          </a:xfrm>
        </p:spPr>
        <p:txBody>
          <a:bodyPr/>
          <a:lstStyle>
            <a:lvl1pPr marL="114300" indent="-1143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88" indent="-9048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38" indent="-88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225" indent="-76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413" indent="-8413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440" y="1431924"/>
            <a:ext cx="4023360" cy="3079305"/>
          </a:xfrm>
        </p:spPr>
        <p:txBody>
          <a:bodyPr/>
          <a:lstStyle>
            <a:lvl1pPr marL="114300" indent="-1143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88" indent="-9048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38" indent="-88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225" indent="-76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413" indent="-8413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29EA9-40C9-BA4E-A674-96547D8C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8311896" cy="820853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1016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you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1" y="351964"/>
            <a:ext cx="8323312" cy="82263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4270366"/>
            <a:ext cx="8074552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10412" y="377029"/>
            <a:ext cx="3200400" cy="23083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1EA24B-5EA2-AB43-8C64-595AAF7220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583" y="2981268"/>
            <a:ext cx="3346704" cy="1244128"/>
          </a:xfrm>
        </p:spPr>
        <p:txBody>
          <a:bodyPr/>
          <a:lstStyle>
            <a:lvl1pPr marL="88900" marR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88900" marR="0" lvl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900" marR="0" lvl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900" marR="0" lvl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8FD2D1-54D0-384D-B6C4-1ADF79A1F6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583" y="2718038"/>
            <a:ext cx="3346704" cy="28571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A3CFA97-B918-A243-8347-81ABE5965E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6696" y="2981268"/>
            <a:ext cx="3346704" cy="1244128"/>
          </a:xfrm>
        </p:spPr>
        <p:txBody>
          <a:bodyPr/>
          <a:lstStyle>
            <a:lvl1pPr marL="88900" marR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88900" marR="0" lvl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900" marR="0" lvl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900" marR="0" lvl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1222A9A-C729-754A-AB5B-7F8262F611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06696" y="2718038"/>
            <a:ext cx="3346704" cy="28571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60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6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1" y="351964"/>
            <a:ext cx="8323312" cy="79229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4270366"/>
            <a:ext cx="8074552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10412" y="377029"/>
            <a:ext cx="3200400" cy="23083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D270908A-23D5-CD43-8692-062EB0F4A7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77510" y="2249424"/>
            <a:ext cx="8423174" cy="2010118"/>
          </a:xfrm>
          <a:noFill/>
        </p:spPr>
        <p:txBody>
          <a:bodyPr lIns="228600" tIns="54864" rIns="228600" bIns="0"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6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6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1964"/>
            <a:ext cx="8322099" cy="475093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8304261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8412AE7-14E8-314D-8735-18215A59D22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57200" y="1243584"/>
            <a:ext cx="8229600" cy="3026664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12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1964"/>
            <a:ext cx="4023360" cy="82263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367624"/>
            <a:ext cx="4023360" cy="2898522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613" indent="-825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306388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95288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500063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4270366"/>
            <a:ext cx="4023360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0"/>
            <a:ext cx="4484536" cy="514349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D8017-F820-0942-A2CA-41730D4B30D9}"/>
              </a:ext>
            </a:extLst>
          </p:cNvPr>
          <p:cNvSpPr txBox="1"/>
          <p:nvPr userDrawn="1"/>
        </p:nvSpPr>
        <p:spPr>
          <a:xfrm>
            <a:off x="6186792" y="4736592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894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1964"/>
            <a:ext cx="8322099" cy="475093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4270366"/>
            <a:ext cx="4023360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1096963"/>
            <a:ext cx="4027336" cy="344724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096962"/>
            <a:ext cx="4023360" cy="3173403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613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513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413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75" indent="-730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marL="92075" marR="0" lvl="0" indent="-920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73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4270366"/>
            <a:ext cx="4023360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1370807"/>
            <a:ext cx="4027336" cy="3173403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371601"/>
            <a:ext cx="4023360" cy="2898766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613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513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413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75" indent="-730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marL="92075" marR="0" lvl="0" indent="-920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9619" y="4681173"/>
            <a:ext cx="246217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556004-769B-824A-A347-C2C035D1B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8311896" cy="82263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228661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5241922" y="1183069"/>
            <a:ext cx="3453187" cy="2261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1964"/>
            <a:ext cx="8322099" cy="475093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096963"/>
            <a:ext cx="4023360" cy="3169183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201613" indent="-96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298450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  <a:latin typeface="+mn-lt"/>
              </a:defRPr>
            </a:lvl3pPr>
            <a:lvl4pPr marL="395288" indent="-96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  <a:latin typeface="+mn-lt"/>
              </a:defRPr>
            </a:lvl4pPr>
            <a:lvl5pPr marL="500063" indent="-96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4023360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4886" y="1309926"/>
            <a:ext cx="3243944" cy="2134376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50" indent="0">
              <a:buNone/>
              <a:defRPr sz="7200">
                <a:latin typeface="Georgia" panose="02040502050405020303" pitchFamily="18" charset="0"/>
              </a:defRPr>
            </a:lvl2pPr>
            <a:lvl3pPr marL="293688" indent="0">
              <a:buNone/>
              <a:defRPr sz="7200">
                <a:latin typeface="Georgia" panose="02040502050405020303" pitchFamily="18" charset="0"/>
              </a:defRPr>
            </a:lvl3pPr>
            <a:lvl4pPr marL="404812" indent="0">
              <a:buNone/>
              <a:defRPr sz="7200">
                <a:latin typeface="Georgia" panose="02040502050405020303" pitchFamily="18" charset="0"/>
              </a:defRPr>
            </a:lvl4pPr>
            <a:lvl5pPr marL="577850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61667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)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5241922" y="1469709"/>
            <a:ext cx="3453187" cy="2261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4023360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4886" y="1596566"/>
            <a:ext cx="3243944" cy="2134376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50" indent="0">
              <a:buNone/>
              <a:defRPr sz="7200">
                <a:latin typeface="Georgia" panose="02040502050405020303" pitchFamily="18" charset="0"/>
              </a:defRPr>
            </a:lvl2pPr>
            <a:lvl3pPr marL="293688" indent="0">
              <a:buNone/>
              <a:defRPr sz="7200">
                <a:latin typeface="Georgia" panose="02040502050405020303" pitchFamily="18" charset="0"/>
              </a:defRPr>
            </a:lvl3pPr>
            <a:lvl4pPr marL="404812" indent="0">
              <a:buNone/>
              <a:defRPr sz="7200">
                <a:latin typeface="Georgia" panose="02040502050405020303" pitchFamily="18" charset="0"/>
              </a:defRPr>
            </a:lvl4pPr>
            <a:lvl5pPr marL="577850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16490D-0665-6F4D-9A29-A4051903B1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371601"/>
            <a:ext cx="4023360" cy="2898766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613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513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413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75" indent="-730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marL="92075" marR="0" lvl="0" indent="-920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AA5499-0B30-3845-8F4C-708EA8732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8311896" cy="82263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88215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5" y="257695"/>
            <a:ext cx="1072342" cy="1330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E9E003C7-C225-0140-9146-8A8816EF7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284538"/>
          </a:xfrm>
          <a:custGeom>
            <a:avLst/>
            <a:gdLst>
              <a:gd name="connsiteX0" fmla="*/ 653749 w 9144000"/>
              <a:gd name="connsiteY0" fmla="*/ 573726 h 3284538"/>
              <a:gd name="connsiteX1" fmla="*/ 457200 w 9144000"/>
              <a:gd name="connsiteY1" fmla="*/ 662929 h 3284538"/>
              <a:gd name="connsiteX2" fmla="*/ 457200 w 9144000"/>
              <a:gd name="connsiteY2" fmla="*/ 1003131 h 3284538"/>
              <a:gd name="connsiteX3" fmla="*/ 557872 w 9144000"/>
              <a:gd name="connsiteY3" fmla="*/ 1111620 h 3284538"/>
              <a:gd name="connsiteX4" fmla="*/ 653749 w 9144000"/>
              <a:gd name="connsiteY4" fmla="*/ 992951 h 3284538"/>
              <a:gd name="connsiteX5" fmla="*/ 740039 w 9144000"/>
              <a:gd name="connsiteY5" fmla="*/ 534884 h 3284538"/>
              <a:gd name="connsiteX6" fmla="*/ 695296 w 9144000"/>
              <a:gd name="connsiteY6" fmla="*/ 556314 h 3284538"/>
              <a:gd name="connsiteX7" fmla="*/ 695296 w 9144000"/>
              <a:gd name="connsiteY7" fmla="*/ 980897 h 3284538"/>
              <a:gd name="connsiteX8" fmla="*/ 567459 w 9144000"/>
              <a:gd name="connsiteY8" fmla="*/ 1138944 h 3284538"/>
              <a:gd name="connsiteX9" fmla="*/ 500345 w 9144000"/>
              <a:gd name="connsiteY9" fmla="*/ 1126889 h 3284538"/>
              <a:gd name="connsiteX10" fmla="*/ 597554 w 9144000"/>
              <a:gd name="connsiteY10" fmla="*/ 1161177 h 3284538"/>
              <a:gd name="connsiteX11" fmla="*/ 740039 w 9144000"/>
              <a:gd name="connsiteY11" fmla="*/ 974200 h 3284538"/>
              <a:gd name="connsiteX12" fmla="*/ 827927 w 9144000"/>
              <a:gd name="connsiteY12" fmla="*/ 496310 h 3284538"/>
              <a:gd name="connsiteX13" fmla="*/ 782652 w 9144000"/>
              <a:gd name="connsiteY13" fmla="*/ 517740 h 3284538"/>
              <a:gd name="connsiteX14" fmla="*/ 782652 w 9144000"/>
              <a:gd name="connsiteY14" fmla="*/ 978486 h 3284538"/>
              <a:gd name="connsiteX15" fmla="*/ 612735 w 9144000"/>
              <a:gd name="connsiteY15" fmla="*/ 1187965 h 3284538"/>
              <a:gd name="connsiteX16" fmla="*/ 532304 w 9144000"/>
              <a:gd name="connsiteY16" fmla="*/ 1172428 h 3284538"/>
              <a:gd name="connsiteX17" fmla="*/ 644694 w 9144000"/>
              <a:gd name="connsiteY17" fmla="*/ 1212074 h 3284538"/>
              <a:gd name="connsiteX18" fmla="*/ 827927 w 9144000"/>
              <a:gd name="connsiteY18" fmla="*/ 982236 h 3284538"/>
              <a:gd name="connsiteX19" fmla="*/ 917413 w 9144000"/>
              <a:gd name="connsiteY19" fmla="*/ 457200 h 3284538"/>
              <a:gd name="connsiteX20" fmla="*/ 871072 w 9144000"/>
              <a:gd name="connsiteY20" fmla="*/ 479166 h 3284538"/>
              <a:gd name="connsiteX21" fmla="*/ 871072 w 9144000"/>
              <a:gd name="connsiteY21" fmla="*/ 980093 h 3284538"/>
              <a:gd name="connsiteX22" fmla="*/ 665468 w 9144000"/>
              <a:gd name="connsiteY22" fmla="*/ 1236718 h 3284538"/>
              <a:gd name="connsiteX23" fmla="*/ 585037 w 9144000"/>
              <a:gd name="connsiteY23" fmla="*/ 1223324 h 3284538"/>
              <a:gd name="connsiteX24" fmla="*/ 704884 w 9144000"/>
              <a:gd name="connsiteY24" fmla="*/ 1260023 h 3284538"/>
              <a:gd name="connsiteX25" fmla="*/ 917413 w 9144000"/>
              <a:gd name="connsiteY25" fmla="*/ 988933 h 3284538"/>
              <a:gd name="connsiteX26" fmla="*/ 0 w 9144000"/>
              <a:gd name="connsiteY26" fmla="*/ 0 h 3284538"/>
              <a:gd name="connsiteX27" fmla="*/ 9144000 w 9144000"/>
              <a:gd name="connsiteY27" fmla="*/ 0 h 3284538"/>
              <a:gd name="connsiteX28" fmla="*/ 9144000 w 9144000"/>
              <a:gd name="connsiteY28" fmla="*/ 3284538 h 3284538"/>
              <a:gd name="connsiteX29" fmla="*/ 6596284 w 9144000"/>
              <a:gd name="connsiteY29" fmla="*/ 3284538 h 3284538"/>
              <a:gd name="connsiteX30" fmla="*/ 6866309 w 9144000"/>
              <a:gd name="connsiteY30" fmla="*/ 2791851 h 3284538"/>
              <a:gd name="connsiteX31" fmla="*/ 4635550 w 9144000"/>
              <a:gd name="connsiteY31" fmla="*/ 2791851 h 3284538"/>
              <a:gd name="connsiteX32" fmla="*/ 2230759 w 9144000"/>
              <a:gd name="connsiteY32" fmla="*/ 2791851 h 3284538"/>
              <a:gd name="connsiteX33" fmla="*/ 0 w 9144000"/>
              <a:gd name="connsiteY33" fmla="*/ 2791851 h 328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144000" h="3284538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4538"/>
                </a:lnTo>
                <a:lnTo>
                  <a:pt x="6596284" y="3284538"/>
                </a:lnTo>
                <a:lnTo>
                  <a:pt x="6866309" y="2791851"/>
                </a:lnTo>
                <a:lnTo>
                  <a:pt x="4635550" y="2791851"/>
                </a:lnTo>
                <a:lnTo>
                  <a:pt x="2230759" y="2791851"/>
                </a:lnTo>
                <a:lnTo>
                  <a:pt x="0" y="279185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9709CE-7BDA-5B48-9A86-C3E223C68F97}"/>
              </a:ext>
            </a:extLst>
          </p:cNvPr>
          <p:cNvSpPr/>
          <p:nvPr userDrawn="1"/>
        </p:nvSpPr>
        <p:spPr>
          <a:xfrm>
            <a:off x="-11642" y="2785273"/>
            <a:ext cx="6887416" cy="862189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391" y="2785273"/>
            <a:ext cx="6082509" cy="846130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7" y="3709249"/>
            <a:ext cx="5918665" cy="321476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6" y="4604216"/>
            <a:ext cx="8362604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73" y="4741164"/>
            <a:ext cx="2945027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55D382-36AC-134B-819C-C052D3A91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567" y="4520791"/>
            <a:ext cx="2257425" cy="202684"/>
          </a:xfrm>
        </p:spPr>
        <p:txBody>
          <a:bodyPr/>
          <a:lstStyle>
            <a:lvl1pPr marL="0" indent="0">
              <a:buNone/>
              <a:defRPr sz="1000" b="0"/>
            </a:lvl1pPr>
            <a:lvl2pPr marL="889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5" name="Picture 14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13C3FC54-092A-734A-9943-1DB7CABF1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51" y="4277614"/>
            <a:ext cx="1161919" cy="5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1964"/>
            <a:ext cx="8322099" cy="475093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8304261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00600" y="1069848"/>
            <a:ext cx="3886200" cy="3218688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84C915-AEBA-9E46-B545-D476DC3D7F8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096962"/>
            <a:ext cx="4023360" cy="3173403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613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513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413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75" indent="-730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63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8304261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00600" y="1344168"/>
            <a:ext cx="3886200" cy="292608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54BAD4D-A958-A440-B45A-D94955E74A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371601"/>
            <a:ext cx="4023360" cy="2898766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613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513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413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75" indent="-730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marL="92075" marR="0" lvl="0" indent="-920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0378E39-EE63-5F43-BA84-E27BA0E2F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8311896" cy="82263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697579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1964"/>
            <a:ext cx="8322099" cy="475093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097280"/>
            <a:ext cx="3527171" cy="3169183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193675" indent="-841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82575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63538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75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8304261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44950" y="1096087"/>
            <a:ext cx="4709160" cy="3163824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63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8304261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41648" y="1371601"/>
            <a:ext cx="4709160" cy="2898648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EF2830B-505D-3247-9562-60314ACE41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371601"/>
            <a:ext cx="3527171" cy="2898766"/>
          </a:xfrm>
        </p:spPr>
        <p:txBody>
          <a:bodyPr/>
          <a:lstStyle>
            <a:lvl1pPr marL="92075" indent="-92075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613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513" indent="-80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413" indent="-88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75" indent="-730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>
                <a:solidFill>
                  <a:schemeClr val="accent1"/>
                </a:solidFill>
              </a:defRPr>
            </a:lvl5pPr>
          </a:lstStyle>
          <a:p>
            <a:pPr marL="92075" marR="0" lvl="0" indent="-920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1B6958-FC02-3943-AAE0-C24A8AD0B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8311896" cy="82263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10274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8304261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048" y="960120"/>
            <a:ext cx="8394192" cy="331012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51965"/>
            <a:ext cx="8311896" cy="52117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add a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01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797" y="4683170"/>
            <a:ext cx="352985" cy="283464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4270366"/>
            <a:ext cx="8304261" cy="2738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048" y="1252728"/>
            <a:ext cx="8394192" cy="301752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8311896" cy="82263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27824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351964"/>
            <a:ext cx="8322099" cy="54938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7867" y="1411519"/>
            <a:ext cx="5931958" cy="2320462"/>
          </a:xfrm>
        </p:spPr>
        <p:txBody>
          <a:bodyPr anchor="ctr" anchorCtr="0"/>
          <a:lstStyle>
            <a:lvl1pPr marL="192088" indent="-192088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tabLst/>
              <a:defRPr sz="1400"/>
            </a:lvl1pPr>
            <a:lvl2pPr marL="317500" indent="-10795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/>
            </a:lvl2pPr>
            <a:lvl3pPr marL="390525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100"/>
            </a:lvl3pPr>
            <a:lvl4pPr marL="4699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50"/>
            </a:lvl4pPr>
            <a:lvl5pPr marL="53975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6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6" y="1394733"/>
            <a:ext cx="738212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6" y="2400163"/>
            <a:ext cx="738213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6" y="3405593"/>
            <a:ext cx="738213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CB06751-CB75-614D-A598-4763478A2CC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80936" y="549444"/>
            <a:ext cx="804672" cy="804672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0F5B778C-62CF-294F-A8A7-ADB8D30F7E4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80936" y="1555249"/>
            <a:ext cx="804672" cy="804672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C74DA92-54F5-534D-89FC-7CCB2853895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0936" y="2560679"/>
            <a:ext cx="804672" cy="804672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F262C8B-5C7F-B14A-BA25-50C34A7FD28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80936" y="3565734"/>
            <a:ext cx="804672" cy="804672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23113" y="663404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923113" y="884007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23113" y="1668833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23113" y="1889436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23113" y="2669459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923113" y="2890062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923113" y="3674888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1923113" y="3895491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63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6" y="1394733"/>
            <a:ext cx="738212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6" y="2400163"/>
            <a:ext cx="738213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6" y="3405593"/>
            <a:ext cx="7382130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23113" y="663404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923113" y="884007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23113" y="1668833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23113" y="1889436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23113" y="2669459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923113" y="2890062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923113" y="3674888"/>
            <a:ext cx="4369737" cy="246235"/>
          </a:xfrm>
        </p:spPr>
        <p:txBody>
          <a:bodyPr/>
          <a:lstStyle>
            <a:lvl1pPr marL="0" indent="0">
              <a:buNone/>
              <a:defRPr sz="1400" b="1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1923113" y="3895491"/>
            <a:ext cx="4369737" cy="214691"/>
          </a:xfrm>
        </p:spPr>
        <p:txBody>
          <a:bodyPr/>
          <a:lstStyle>
            <a:lvl1pPr marL="0" indent="0">
              <a:buNone/>
              <a:defRPr sz="1200" b="0"/>
            </a:lvl1pPr>
            <a:lvl2pPr marL="88900" indent="0">
              <a:buNone/>
              <a:defRPr/>
            </a:lvl2pPr>
            <a:lvl3pPr marL="161925" indent="0">
              <a:buNone/>
              <a:defRPr/>
            </a:lvl3pPr>
            <a:lvl4pPr marL="241300" indent="0">
              <a:buNone/>
              <a:defRPr/>
            </a:lvl4pPr>
            <a:lvl5pPr marL="311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0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ligh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E1A05-8BEA-C340-A5A9-DFD9053D0678}"/>
              </a:ext>
            </a:extLst>
          </p:cNvPr>
          <p:cNvSpPr txBox="1"/>
          <p:nvPr userDrawn="1"/>
        </p:nvSpPr>
        <p:spPr>
          <a:xfrm>
            <a:off x="6186793" y="4736592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DAE687E-3E8B-4B44-A1E3-E635C586E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2" y="4660471"/>
            <a:ext cx="1170832" cy="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5" y="257695"/>
            <a:ext cx="1072342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E9E003C7-C225-0140-9146-8A8816EF7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284538"/>
          </a:xfrm>
          <a:custGeom>
            <a:avLst/>
            <a:gdLst>
              <a:gd name="connsiteX0" fmla="*/ 653749 w 9144000"/>
              <a:gd name="connsiteY0" fmla="*/ 573726 h 3284538"/>
              <a:gd name="connsiteX1" fmla="*/ 457200 w 9144000"/>
              <a:gd name="connsiteY1" fmla="*/ 662929 h 3284538"/>
              <a:gd name="connsiteX2" fmla="*/ 457200 w 9144000"/>
              <a:gd name="connsiteY2" fmla="*/ 1003131 h 3284538"/>
              <a:gd name="connsiteX3" fmla="*/ 557872 w 9144000"/>
              <a:gd name="connsiteY3" fmla="*/ 1111620 h 3284538"/>
              <a:gd name="connsiteX4" fmla="*/ 653749 w 9144000"/>
              <a:gd name="connsiteY4" fmla="*/ 992951 h 3284538"/>
              <a:gd name="connsiteX5" fmla="*/ 740039 w 9144000"/>
              <a:gd name="connsiteY5" fmla="*/ 534884 h 3284538"/>
              <a:gd name="connsiteX6" fmla="*/ 695296 w 9144000"/>
              <a:gd name="connsiteY6" fmla="*/ 556314 h 3284538"/>
              <a:gd name="connsiteX7" fmla="*/ 695296 w 9144000"/>
              <a:gd name="connsiteY7" fmla="*/ 980897 h 3284538"/>
              <a:gd name="connsiteX8" fmla="*/ 567459 w 9144000"/>
              <a:gd name="connsiteY8" fmla="*/ 1138944 h 3284538"/>
              <a:gd name="connsiteX9" fmla="*/ 500345 w 9144000"/>
              <a:gd name="connsiteY9" fmla="*/ 1126889 h 3284538"/>
              <a:gd name="connsiteX10" fmla="*/ 597554 w 9144000"/>
              <a:gd name="connsiteY10" fmla="*/ 1161177 h 3284538"/>
              <a:gd name="connsiteX11" fmla="*/ 740039 w 9144000"/>
              <a:gd name="connsiteY11" fmla="*/ 974200 h 3284538"/>
              <a:gd name="connsiteX12" fmla="*/ 827927 w 9144000"/>
              <a:gd name="connsiteY12" fmla="*/ 496310 h 3284538"/>
              <a:gd name="connsiteX13" fmla="*/ 782652 w 9144000"/>
              <a:gd name="connsiteY13" fmla="*/ 517740 h 3284538"/>
              <a:gd name="connsiteX14" fmla="*/ 782652 w 9144000"/>
              <a:gd name="connsiteY14" fmla="*/ 978486 h 3284538"/>
              <a:gd name="connsiteX15" fmla="*/ 612735 w 9144000"/>
              <a:gd name="connsiteY15" fmla="*/ 1187965 h 3284538"/>
              <a:gd name="connsiteX16" fmla="*/ 532304 w 9144000"/>
              <a:gd name="connsiteY16" fmla="*/ 1172428 h 3284538"/>
              <a:gd name="connsiteX17" fmla="*/ 644694 w 9144000"/>
              <a:gd name="connsiteY17" fmla="*/ 1212074 h 3284538"/>
              <a:gd name="connsiteX18" fmla="*/ 827927 w 9144000"/>
              <a:gd name="connsiteY18" fmla="*/ 982236 h 3284538"/>
              <a:gd name="connsiteX19" fmla="*/ 917413 w 9144000"/>
              <a:gd name="connsiteY19" fmla="*/ 457200 h 3284538"/>
              <a:gd name="connsiteX20" fmla="*/ 871072 w 9144000"/>
              <a:gd name="connsiteY20" fmla="*/ 479166 h 3284538"/>
              <a:gd name="connsiteX21" fmla="*/ 871072 w 9144000"/>
              <a:gd name="connsiteY21" fmla="*/ 980093 h 3284538"/>
              <a:gd name="connsiteX22" fmla="*/ 665468 w 9144000"/>
              <a:gd name="connsiteY22" fmla="*/ 1236718 h 3284538"/>
              <a:gd name="connsiteX23" fmla="*/ 585037 w 9144000"/>
              <a:gd name="connsiteY23" fmla="*/ 1223324 h 3284538"/>
              <a:gd name="connsiteX24" fmla="*/ 704884 w 9144000"/>
              <a:gd name="connsiteY24" fmla="*/ 1260023 h 3284538"/>
              <a:gd name="connsiteX25" fmla="*/ 917413 w 9144000"/>
              <a:gd name="connsiteY25" fmla="*/ 988933 h 3284538"/>
              <a:gd name="connsiteX26" fmla="*/ 0 w 9144000"/>
              <a:gd name="connsiteY26" fmla="*/ 0 h 3284538"/>
              <a:gd name="connsiteX27" fmla="*/ 9144000 w 9144000"/>
              <a:gd name="connsiteY27" fmla="*/ 0 h 3284538"/>
              <a:gd name="connsiteX28" fmla="*/ 9144000 w 9144000"/>
              <a:gd name="connsiteY28" fmla="*/ 3284538 h 3284538"/>
              <a:gd name="connsiteX29" fmla="*/ 6596284 w 9144000"/>
              <a:gd name="connsiteY29" fmla="*/ 3284538 h 3284538"/>
              <a:gd name="connsiteX30" fmla="*/ 6866309 w 9144000"/>
              <a:gd name="connsiteY30" fmla="*/ 2791851 h 3284538"/>
              <a:gd name="connsiteX31" fmla="*/ 4635550 w 9144000"/>
              <a:gd name="connsiteY31" fmla="*/ 2791851 h 3284538"/>
              <a:gd name="connsiteX32" fmla="*/ 2230759 w 9144000"/>
              <a:gd name="connsiteY32" fmla="*/ 2791851 h 3284538"/>
              <a:gd name="connsiteX33" fmla="*/ 0 w 9144000"/>
              <a:gd name="connsiteY33" fmla="*/ 2791851 h 328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144000" h="3284538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4538"/>
                </a:lnTo>
                <a:lnTo>
                  <a:pt x="6596284" y="3284538"/>
                </a:lnTo>
                <a:lnTo>
                  <a:pt x="6866309" y="2791851"/>
                </a:lnTo>
                <a:lnTo>
                  <a:pt x="4635550" y="2791851"/>
                </a:lnTo>
                <a:lnTo>
                  <a:pt x="2230759" y="2791851"/>
                </a:lnTo>
                <a:lnTo>
                  <a:pt x="0" y="279185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F9EC103-0F67-D041-A68D-29194D3A99CB}"/>
              </a:ext>
            </a:extLst>
          </p:cNvPr>
          <p:cNvSpPr/>
          <p:nvPr userDrawn="1"/>
        </p:nvSpPr>
        <p:spPr>
          <a:xfrm>
            <a:off x="-8467" y="2785273"/>
            <a:ext cx="6887416" cy="862189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391" y="2785273"/>
            <a:ext cx="6083043" cy="846130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7" y="3709249"/>
            <a:ext cx="5918665" cy="321476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6" y="4604216"/>
            <a:ext cx="8396424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73" y="4741164"/>
            <a:ext cx="2945027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7B2950-4E80-4446-9C2A-409ECCDE1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567" y="4520791"/>
            <a:ext cx="2257425" cy="202684"/>
          </a:xfrm>
        </p:spPr>
        <p:txBody>
          <a:bodyPr/>
          <a:lstStyle>
            <a:lvl1pPr marL="0" indent="0">
              <a:buNone/>
              <a:defRPr sz="1000" b="0"/>
            </a:lvl1pPr>
            <a:lvl2pPr marL="889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Picture 13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898DC225-4B88-6C4C-AA03-CABA50CAF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51" y="4277614"/>
            <a:ext cx="1161919" cy="5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9BDA0-AF0E-4BA8-B742-3B9C92A3E6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B21B1-1CC2-6640-8C36-C1582A51D4C9}"/>
              </a:ext>
            </a:extLst>
          </p:cNvPr>
          <p:cNvSpPr txBox="1"/>
          <p:nvPr userDrawn="1"/>
        </p:nvSpPr>
        <p:spPr>
          <a:xfrm>
            <a:off x="6186792" y="4736592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4819E41-9E9B-8B44-AFFD-2E318E1A8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2" y="4660471"/>
            <a:ext cx="1170832" cy="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5" y="257695"/>
            <a:ext cx="1072342" cy="1330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9EC8D-7418-6041-AFCD-B88F0881B6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82950"/>
          </a:xfrm>
          <a:custGeom>
            <a:avLst/>
            <a:gdLst>
              <a:gd name="connsiteX0" fmla="*/ 653749 w 9144000"/>
              <a:gd name="connsiteY0" fmla="*/ 573726 h 3282950"/>
              <a:gd name="connsiteX1" fmla="*/ 457200 w 9144000"/>
              <a:gd name="connsiteY1" fmla="*/ 662929 h 3282950"/>
              <a:gd name="connsiteX2" fmla="*/ 457200 w 9144000"/>
              <a:gd name="connsiteY2" fmla="*/ 1003131 h 3282950"/>
              <a:gd name="connsiteX3" fmla="*/ 557872 w 9144000"/>
              <a:gd name="connsiteY3" fmla="*/ 1111620 h 3282950"/>
              <a:gd name="connsiteX4" fmla="*/ 653749 w 9144000"/>
              <a:gd name="connsiteY4" fmla="*/ 992951 h 3282950"/>
              <a:gd name="connsiteX5" fmla="*/ 740039 w 9144000"/>
              <a:gd name="connsiteY5" fmla="*/ 534884 h 3282950"/>
              <a:gd name="connsiteX6" fmla="*/ 695296 w 9144000"/>
              <a:gd name="connsiteY6" fmla="*/ 556314 h 3282950"/>
              <a:gd name="connsiteX7" fmla="*/ 695296 w 9144000"/>
              <a:gd name="connsiteY7" fmla="*/ 980897 h 3282950"/>
              <a:gd name="connsiteX8" fmla="*/ 567459 w 9144000"/>
              <a:gd name="connsiteY8" fmla="*/ 1138944 h 3282950"/>
              <a:gd name="connsiteX9" fmla="*/ 500345 w 9144000"/>
              <a:gd name="connsiteY9" fmla="*/ 1126889 h 3282950"/>
              <a:gd name="connsiteX10" fmla="*/ 597554 w 9144000"/>
              <a:gd name="connsiteY10" fmla="*/ 1161177 h 3282950"/>
              <a:gd name="connsiteX11" fmla="*/ 740039 w 9144000"/>
              <a:gd name="connsiteY11" fmla="*/ 974200 h 3282950"/>
              <a:gd name="connsiteX12" fmla="*/ 827927 w 9144000"/>
              <a:gd name="connsiteY12" fmla="*/ 496310 h 3282950"/>
              <a:gd name="connsiteX13" fmla="*/ 782652 w 9144000"/>
              <a:gd name="connsiteY13" fmla="*/ 517740 h 3282950"/>
              <a:gd name="connsiteX14" fmla="*/ 782652 w 9144000"/>
              <a:gd name="connsiteY14" fmla="*/ 978486 h 3282950"/>
              <a:gd name="connsiteX15" fmla="*/ 612735 w 9144000"/>
              <a:gd name="connsiteY15" fmla="*/ 1187965 h 3282950"/>
              <a:gd name="connsiteX16" fmla="*/ 532304 w 9144000"/>
              <a:gd name="connsiteY16" fmla="*/ 1172428 h 3282950"/>
              <a:gd name="connsiteX17" fmla="*/ 644694 w 9144000"/>
              <a:gd name="connsiteY17" fmla="*/ 1212074 h 3282950"/>
              <a:gd name="connsiteX18" fmla="*/ 827927 w 9144000"/>
              <a:gd name="connsiteY18" fmla="*/ 982236 h 3282950"/>
              <a:gd name="connsiteX19" fmla="*/ 917413 w 9144000"/>
              <a:gd name="connsiteY19" fmla="*/ 457200 h 3282950"/>
              <a:gd name="connsiteX20" fmla="*/ 871072 w 9144000"/>
              <a:gd name="connsiteY20" fmla="*/ 479166 h 3282950"/>
              <a:gd name="connsiteX21" fmla="*/ 871072 w 9144000"/>
              <a:gd name="connsiteY21" fmla="*/ 980093 h 3282950"/>
              <a:gd name="connsiteX22" fmla="*/ 665468 w 9144000"/>
              <a:gd name="connsiteY22" fmla="*/ 1236718 h 3282950"/>
              <a:gd name="connsiteX23" fmla="*/ 585037 w 9144000"/>
              <a:gd name="connsiteY23" fmla="*/ 1223324 h 3282950"/>
              <a:gd name="connsiteX24" fmla="*/ 704884 w 9144000"/>
              <a:gd name="connsiteY24" fmla="*/ 1260023 h 3282950"/>
              <a:gd name="connsiteX25" fmla="*/ 917413 w 9144000"/>
              <a:gd name="connsiteY25" fmla="*/ 988933 h 3282950"/>
              <a:gd name="connsiteX26" fmla="*/ 0 w 9144000"/>
              <a:gd name="connsiteY26" fmla="*/ 0 h 3282950"/>
              <a:gd name="connsiteX27" fmla="*/ 9144000 w 9144000"/>
              <a:gd name="connsiteY27" fmla="*/ 0 h 3282950"/>
              <a:gd name="connsiteX28" fmla="*/ 9144000 w 9144000"/>
              <a:gd name="connsiteY28" fmla="*/ 3282950 h 3282950"/>
              <a:gd name="connsiteX29" fmla="*/ 6537139 w 9144000"/>
              <a:gd name="connsiteY29" fmla="*/ 3282950 h 3282950"/>
              <a:gd name="connsiteX30" fmla="*/ 6994964 w 9144000"/>
              <a:gd name="connsiteY30" fmla="*/ 2447603 h 3282950"/>
              <a:gd name="connsiteX31" fmla="*/ 0 w 9144000"/>
              <a:gd name="connsiteY31" fmla="*/ 2447603 h 32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44000" h="328295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2950"/>
                </a:lnTo>
                <a:lnTo>
                  <a:pt x="6537139" y="3282950"/>
                </a:lnTo>
                <a:lnTo>
                  <a:pt x="6994964" y="2447603"/>
                </a:lnTo>
                <a:lnTo>
                  <a:pt x="0" y="244760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9A4D35-6931-4846-8142-F3C6A4884AC0}"/>
              </a:ext>
            </a:extLst>
          </p:cNvPr>
          <p:cNvSpPr/>
          <p:nvPr userDrawn="1"/>
        </p:nvSpPr>
        <p:spPr>
          <a:xfrm>
            <a:off x="-23284" y="2443684"/>
            <a:ext cx="7023794" cy="1406566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35" y="2434448"/>
            <a:ext cx="5918665" cy="1387668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 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35" y="3918155"/>
            <a:ext cx="5918665" cy="321476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6" y="4604216"/>
            <a:ext cx="8396424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73" y="4741164"/>
            <a:ext cx="2945027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B10A8E-ECF9-C74E-B7FD-3BDFE9077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67" y="4520791"/>
            <a:ext cx="2257425" cy="202684"/>
          </a:xfrm>
        </p:spPr>
        <p:txBody>
          <a:bodyPr/>
          <a:lstStyle>
            <a:lvl1pPr marL="0" indent="0">
              <a:buNone/>
              <a:defRPr sz="1000" b="0"/>
            </a:lvl1pPr>
            <a:lvl2pPr marL="889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Picture 13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5706BE89-1FFC-9740-AD60-EF2EE4E40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51" y="4277614"/>
            <a:ext cx="1161919" cy="5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5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5" y="257695"/>
            <a:ext cx="1072342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9EC8D-7418-6041-AFCD-B88F0881B6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82950"/>
          </a:xfrm>
          <a:custGeom>
            <a:avLst/>
            <a:gdLst>
              <a:gd name="connsiteX0" fmla="*/ 653749 w 9144000"/>
              <a:gd name="connsiteY0" fmla="*/ 573726 h 3282950"/>
              <a:gd name="connsiteX1" fmla="*/ 457200 w 9144000"/>
              <a:gd name="connsiteY1" fmla="*/ 662929 h 3282950"/>
              <a:gd name="connsiteX2" fmla="*/ 457200 w 9144000"/>
              <a:gd name="connsiteY2" fmla="*/ 1003131 h 3282950"/>
              <a:gd name="connsiteX3" fmla="*/ 557872 w 9144000"/>
              <a:gd name="connsiteY3" fmla="*/ 1111620 h 3282950"/>
              <a:gd name="connsiteX4" fmla="*/ 653749 w 9144000"/>
              <a:gd name="connsiteY4" fmla="*/ 992951 h 3282950"/>
              <a:gd name="connsiteX5" fmla="*/ 740039 w 9144000"/>
              <a:gd name="connsiteY5" fmla="*/ 534884 h 3282950"/>
              <a:gd name="connsiteX6" fmla="*/ 695296 w 9144000"/>
              <a:gd name="connsiteY6" fmla="*/ 556314 h 3282950"/>
              <a:gd name="connsiteX7" fmla="*/ 695296 w 9144000"/>
              <a:gd name="connsiteY7" fmla="*/ 980897 h 3282950"/>
              <a:gd name="connsiteX8" fmla="*/ 567459 w 9144000"/>
              <a:gd name="connsiteY8" fmla="*/ 1138944 h 3282950"/>
              <a:gd name="connsiteX9" fmla="*/ 500345 w 9144000"/>
              <a:gd name="connsiteY9" fmla="*/ 1126889 h 3282950"/>
              <a:gd name="connsiteX10" fmla="*/ 597554 w 9144000"/>
              <a:gd name="connsiteY10" fmla="*/ 1161177 h 3282950"/>
              <a:gd name="connsiteX11" fmla="*/ 740039 w 9144000"/>
              <a:gd name="connsiteY11" fmla="*/ 974200 h 3282950"/>
              <a:gd name="connsiteX12" fmla="*/ 827927 w 9144000"/>
              <a:gd name="connsiteY12" fmla="*/ 496310 h 3282950"/>
              <a:gd name="connsiteX13" fmla="*/ 782652 w 9144000"/>
              <a:gd name="connsiteY13" fmla="*/ 517740 h 3282950"/>
              <a:gd name="connsiteX14" fmla="*/ 782652 w 9144000"/>
              <a:gd name="connsiteY14" fmla="*/ 978486 h 3282950"/>
              <a:gd name="connsiteX15" fmla="*/ 612735 w 9144000"/>
              <a:gd name="connsiteY15" fmla="*/ 1187965 h 3282950"/>
              <a:gd name="connsiteX16" fmla="*/ 532304 w 9144000"/>
              <a:gd name="connsiteY16" fmla="*/ 1172428 h 3282950"/>
              <a:gd name="connsiteX17" fmla="*/ 644694 w 9144000"/>
              <a:gd name="connsiteY17" fmla="*/ 1212074 h 3282950"/>
              <a:gd name="connsiteX18" fmla="*/ 827927 w 9144000"/>
              <a:gd name="connsiteY18" fmla="*/ 982236 h 3282950"/>
              <a:gd name="connsiteX19" fmla="*/ 917413 w 9144000"/>
              <a:gd name="connsiteY19" fmla="*/ 457200 h 3282950"/>
              <a:gd name="connsiteX20" fmla="*/ 871072 w 9144000"/>
              <a:gd name="connsiteY20" fmla="*/ 479166 h 3282950"/>
              <a:gd name="connsiteX21" fmla="*/ 871072 w 9144000"/>
              <a:gd name="connsiteY21" fmla="*/ 980093 h 3282950"/>
              <a:gd name="connsiteX22" fmla="*/ 665468 w 9144000"/>
              <a:gd name="connsiteY22" fmla="*/ 1236718 h 3282950"/>
              <a:gd name="connsiteX23" fmla="*/ 585037 w 9144000"/>
              <a:gd name="connsiteY23" fmla="*/ 1223324 h 3282950"/>
              <a:gd name="connsiteX24" fmla="*/ 704884 w 9144000"/>
              <a:gd name="connsiteY24" fmla="*/ 1260023 h 3282950"/>
              <a:gd name="connsiteX25" fmla="*/ 917413 w 9144000"/>
              <a:gd name="connsiteY25" fmla="*/ 988933 h 3282950"/>
              <a:gd name="connsiteX26" fmla="*/ 0 w 9144000"/>
              <a:gd name="connsiteY26" fmla="*/ 0 h 3282950"/>
              <a:gd name="connsiteX27" fmla="*/ 9144000 w 9144000"/>
              <a:gd name="connsiteY27" fmla="*/ 0 h 3282950"/>
              <a:gd name="connsiteX28" fmla="*/ 9144000 w 9144000"/>
              <a:gd name="connsiteY28" fmla="*/ 3282950 h 3282950"/>
              <a:gd name="connsiteX29" fmla="*/ 6537139 w 9144000"/>
              <a:gd name="connsiteY29" fmla="*/ 3282950 h 3282950"/>
              <a:gd name="connsiteX30" fmla="*/ 6994964 w 9144000"/>
              <a:gd name="connsiteY30" fmla="*/ 2447603 h 3282950"/>
              <a:gd name="connsiteX31" fmla="*/ 0 w 9144000"/>
              <a:gd name="connsiteY31" fmla="*/ 2447603 h 32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44000" h="328295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282950"/>
                </a:lnTo>
                <a:lnTo>
                  <a:pt x="6537139" y="3282950"/>
                </a:lnTo>
                <a:lnTo>
                  <a:pt x="6994964" y="2447603"/>
                </a:lnTo>
                <a:lnTo>
                  <a:pt x="0" y="24476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C58A3EB-27BC-514E-9F05-03E18670B808}"/>
              </a:ext>
            </a:extLst>
          </p:cNvPr>
          <p:cNvSpPr/>
          <p:nvPr userDrawn="1"/>
        </p:nvSpPr>
        <p:spPr>
          <a:xfrm>
            <a:off x="-17992" y="2443684"/>
            <a:ext cx="7023794" cy="1406566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34" y="2434448"/>
            <a:ext cx="5918665" cy="1387668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 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35" y="3917639"/>
            <a:ext cx="5918665" cy="321476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5" y="4604216"/>
            <a:ext cx="8362605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73" y="4741164"/>
            <a:ext cx="2945027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C6AF34-C5F3-3E4D-AACD-6675E86AB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67" y="4520791"/>
            <a:ext cx="2257425" cy="202684"/>
          </a:xfrm>
        </p:spPr>
        <p:txBody>
          <a:bodyPr/>
          <a:lstStyle>
            <a:lvl1pPr marL="0" indent="0">
              <a:buNone/>
              <a:defRPr sz="1000" b="0"/>
            </a:lvl1pPr>
            <a:lvl2pPr marL="889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Picture 13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6DAAFB27-C4A3-D84B-88F4-B73327B97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51" y="4277614"/>
            <a:ext cx="1161919" cy="5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70" y="2086376"/>
            <a:ext cx="6227505" cy="1347667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704382-CEBC-744C-B674-5DDCE60AC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1" y="454428"/>
            <a:ext cx="462964" cy="8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6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768D57-8FE3-E24F-8256-1141A5B24F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70" y="2086376"/>
            <a:ext cx="6227505" cy="1347667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 descr="A picture containing fence&#10;&#10;Description automatically generated">
            <a:extLst>
              <a:ext uri="{FF2B5EF4-FFF2-40B4-BE49-F238E27FC236}">
                <a16:creationId xmlns:a16="http://schemas.microsoft.com/office/drawing/2014/main" id="{F7D298D1-D181-5749-9F4B-85568BB6A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462963" cy="8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7260971" cy="54938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115568"/>
            <a:ext cx="7260971" cy="3395662"/>
          </a:xfrm>
        </p:spPr>
        <p:txBody>
          <a:bodyPr/>
          <a:lstStyle>
            <a:lvl1pPr marL="114300" indent="-1143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88" indent="-9842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4325" indent="-825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4813" indent="-9048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493713" indent="-8096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9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351964"/>
            <a:ext cx="7260971" cy="82263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/>
            </a:lvl1pPr>
          </a:lstStyle>
          <a:p>
            <a:pPr lvl="0"/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431924"/>
            <a:ext cx="7260971" cy="3079305"/>
          </a:xfrm>
        </p:spPr>
        <p:txBody>
          <a:bodyPr/>
          <a:lstStyle>
            <a:lvl1pPr marL="114300" indent="-114300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88" indent="-9842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4325" indent="-825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4813" indent="-9048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493713" indent="-8096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9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9627A79-A215-E140-BDB7-12A9DC3300D4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457202" y="4660471"/>
            <a:ext cx="1170832" cy="2322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1668F-4F00-0646-B3E8-9FF10768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47472"/>
            <a:ext cx="7260336" cy="5493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75A5-C5DD-F24E-B778-058E1A64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113183"/>
            <a:ext cx="7260336" cy="316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1E51-C0D1-1145-9586-FD3CE3D91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449" y="4681728"/>
            <a:ext cx="352985" cy="280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E20E4-D496-034F-914D-F7F15B93E95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704B1-56F3-BC48-B63B-4E3939705733}"/>
              </a:ext>
            </a:extLst>
          </p:cNvPr>
          <p:cNvSpPr txBox="1"/>
          <p:nvPr userDrawn="1"/>
        </p:nvSpPr>
        <p:spPr>
          <a:xfrm>
            <a:off x="6245307" y="4736592"/>
            <a:ext cx="23636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88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3" r:id="rId3"/>
    <p:sldLayoutId id="2147483672" r:id="rId4"/>
    <p:sldLayoutId id="2147483674" r:id="rId5"/>
    <p:sldLayoutId id="2147483666" r:id="rId6"/>
    <p:sldLayoutId id="2147483684" r:id="rId7"/>
    <p:sldLayoutId id="2147483681" r:id="rId8"/>
    <p:sldLayoutId id="2147483688" r:id="rId9"/>
    <p:sldLayoutId id="2147483685" r:id="rId10"/>
    <p:sldLayoutId id="2147483689" r:id="rId11"/>
    <p:sldLayoutId id="2147483662" r:id="rId12"/>
    <p:sldLayoutId id="2147483663" r:id="rId13"/>
    <p:sldLayoutId id="2147483678" r:id="rId14"/>
    <p:sldLayoutId id="2147483677" r:id="rId15"/>
    <p:sldLayoutId id="2147483676" r:id="rId16"/>
    <p:sldLayoutId id="2147483690" r:id="rId17"/>
    <p:sldLayoutId id="2147483679" r:id="rId18"/>
    <p:sldLayoutId id="2147483691" r:id="rId19"/>
    <p:sldLayoutId id="2147483650" r:id="rId20"/>
    <p:sldLayoutId id="2147483692" r:id="rId21"/>
    <p:sldLayoutId id="2147483667" r:id="rId22"/>
    <p:sldLayoutId id="2147483693" r:id="rId23"/>
    <p:sldLayoutId id="2147483675" r:id="rId24"/>
    <p:sldLayoutId id="2147483695" r:id="rId25"/>
    <p:sldLayoutId id="2147483687" r:id="rId26"/>
    <p:sldLayoutId id="2147483686" r:id="rId27"/>
    <p:sldLayoutId id="2147483696" r:id="rId28"/>
    <p:sldLayoutId id="2147483694" r:id="rId29"/>
    <p:sldLayoutId id="2147483697" r:id="rId3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17475" indent="-117475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219075" indent="-1016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328613" indent="-1016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401638" indent="-7302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1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520700" indent="-1016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05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948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3060" userDrawn="1">
          <p15:clr>
            <a:srgbClr val="F26B43"/>
          </p15:clr>
        </p15:guide>
        <p15:guide id="8" pos="950" userDrawn="1">
          <p15:clr>
            <a:srgbClr val="F26B43"/>
          </p15:clr>
        </p15:guide>
        <p15:guide id="9" pos="1042" userDrawn="1">
          <p15:clr>
            <a:srgbClr val="F26B43"/>
          </p15:clr>
        </p15:guide>
        <p15:guide id="10" pos="1704" userDrawn="1">
          <p15:clr>
            <a:srgbClr val="F26B43"/>
          </p15:clr>
        </p15:guide>
        <p15:guide id="11" pos="1796" userDrawn="1">
          <p15:clr>
            <a:srgbClr val="F26B43"/>
          </p15:clr>
        </p15:guide>
        <p15:guide id="12" pos="2458" userDrawn="1">
          <p15:clr>
            <a:srgbClr val="F26B43"/>
          </p15:clr>
        </p15:guide>
        <p15:guide id="13" pos="2548" userDrawn="1">
          <p15:clr>
            <a:srgbClr val="F26B43"/>
          </p15:clr>
        </p15:guide>
        <p15:guide id="14" pos="3212" userDrawn="1">
          <p15:clr>
            <a:srgbClr val="F26B43"/>
          </p15:clr>
        </p15:guide>
        <p15:guide id="15" pos="3302" userDrawn="1">
          <p15:clr>
            <a:srgbClr val="F26B43"/>
          </p15:clr>
        </p15:guide>
        <p15:guide id="16" pos="3964" userDrawn="1">
          <p15:clr>
            <a:srgbClr val="F26B43"/>
          </p15:clr>
        </p15:guide>
        <p15:guide id="17" pos="4056" userDrawn="1">
          <p15:clr>
            <a:srgbClr val="F26B43"/>
          </p15:clr>
        </p15:guide>
        <p15:guide id="18" pos="4718" userDrawn="1">
          <p15:clr>
            <a:srgbClr val="F26B43"/>
          </p15:clr>
        </p15:guide>
        <p15:guide id="19" pos="4810" userDrawn="1">
          <p15:clr>
            <a:srgbClr val="F26B43"/>
          </p15:clr>
        </p15:guide>
        <p15:guide id="20" orient="horz" pos="276" userDrawn="1">
          <p15:clr>
            <a:srgbClr val="F26B43"/>
          </p15:clr>
        </p15:guide>
        <p15:guide id="21" orient="horz" pos="741" userDrawn="1">
          <p15:clr>
            <a:srgbClr val="F26B43"/>
          </p15:clr>
        </p15:guide>
        <p15:guide id="22" orient="horz" pos="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1FC1-B109-AE41-BACE-D4E772F78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Guia para </a:t>
            </a:r>
            <a:r>
              <a:rPr lang="en-US" dirty="0" smtClean="0"/>
              <a:t>mentor(a)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 mentorada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1E181-357E-9F43-A426-85DF37BDA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UnitedHealthcare Global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05F68E-73F6-E045-BD39-4348D817A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Dezembro de 2020</a:t>
            </a:r>
          </a:p>
        </p:txBody>
      </p:sp>
    </p:spTree>
    <p:extLst>
      <p:ext uri="{BB962C8B-B14F-4D97-AF65-F5344CB8AC3E}">
        <p14:creationId xmlns:p14="http://schemas.microsoft.com/office/powerpoint/2010/main" val="11948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16FE8-699C-6641-967C-80EDC0875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Criação do relacionamento</a:t>
            </a:r>
          </a:p>
        </p:txBody>
      </p:sp>
    </p:spTree>
    <p:extLst>
      <p:ext uri="{BB962C8B-B14F-4D97-AF65-F5344CB8AC3E}">
        <p14:creationId xmlns:p14="http://schemas.microsoft.com/office/powerpoint/2010/main" val="41005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6B61-78E1-4518-822D-68075B0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/>
                </a:solidFill>
              </a:rPr>
              <a:t>Criação do relacionamento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B781-884E-436A-B60F-556D1CB2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5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Estabeleça uma linha do tempo para o relacionamento</a:t>
            </a:r>
            <a:endParaRPr lang="en-US" altLang="en-US" sz="1500" baseline="30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500" dirty="0">
              <a:solidFill>
                <a:schemeClr val="tx1"/>
              </a:solidFill>
              <a:cs typeface="+mn-cs"/>
            </a:endParaRP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Para ter uma mentoria eficaz, 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as </a:t>
            </a:r>
            <a:r>
              <a:rPr lang="en-US" altLang="en-US" sz="1200" dirty="0" err="1" smtClean="0">
                <a:solidFill>
                  <a:schemeClr val="tx1"/>
                </a:solidFill>
                <a:cs typeface="+mn-cs"/>
              </a:rPr>
              <a:t>mentoradas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e mentores precisam determinar o que querem ganhar com esse relacionamento, estabelecer confiança, definir um plano de ação e se reunir com </a:t>
            </a:r>
            <a:r>
              <a:rPr lang="en-US" altLang="en-US" sz="1200" dirty="0" err="1">
                <a:solidFill>
                  <a:schemeClr val="tx1"/>
                </a:solidFill>
                <a:cs typeface="+mn-cs"/>
              </a:rPr>
              <a:t>frequência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. As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reuniões iniciais são essenciais para estabelecer uma base sólida, na qual o relacionamento poderá se </a:t>
            </a:r>
            <a:r>
              <a:rPr lang="en-US" altLang="en-US" sz="1200" dirty="0" err="1" smtClean="0">
                <a:solidFill>
                  <a:schemeClr val="tx1"/>
                </a:solidFill>
                <a:cs typeface="+mn-cs"/>
              </a:rPr>
              <a:t>fortalecer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. As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informações que devem ser abordadas antes, durante e depois dessas reuniões iniciais serão detalhadas no </a:t>
            </a:r>
            <a:r>
              <a:rPr lang="en-US" altLang="en-US" sz="1200" dirty="0" err="1">
                <a:solidFill>
                  <a:schemeClr val="tx1"/>
                </a:solidFill>
                <a:cs typeface="+mn-cs"/>
              </a:rPr>
              <a:t>próximo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slide.</a:t>
            </a:r>
            <a:endParaRPr lang="en-US" altLang="en-US" sz="12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Placeholder 8" descr="A person standing next to a person  Description automatically generated">
            <a:extLst>
              <a:ext uri="{FF2B5EF4-FFF2-40B4-BE49-F238E27FC236}">
                <a16:creationId xmlns:a16="http://schemas.microsoft.com/office/drawing/2014/main" id="{C8B2BA44-AA1F-45B4-A3E6-8B523E79D6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71" r="25495" b="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5D9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8D7D4DD-887A-4D29-B863-3554A957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2449" y="4760778"/>
            <a:ext cx="352985" cy="280797"/>
          </a:xfrm>
        </p:spPr>
        <p:txBody>
          <a:bodyPr/>
          <a:lstStyle/>
          <a:p>
            <a:fld id="{90F9BDA0-AF0E-4BA8-B742-3B9C92A3E6FE}" type="slidenum">
              <a:rPr lang="en-US" smtClean="0">
                <a:solidFill>
                  <a:schemeClr val="accent1"/>
                </a:solidFill>
              </a:rPr>
              <a:pPr/>
              <a:t>11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8C166-8229-4EB7-862A-9BEB29253785}"/>
              </a:ext>
            </a:extLst>
          </p:cNvPr>
          <p:cNvSpPr txBox="1"/>
          <p:nvPr/>
        </p:nvSpPr>
        <p:spPr>
          <a:xfrm>
            <a:off x="6190715" y="4791184"/>
            <a:ext cx="23636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008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703E953-5CF5-1543-B0AA-9346329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351964"/>
            <a:ext cx="8471553" cy="549381"/>
          </a:xfrm>
        </p:spPr>
        <p:txBody>
          <a:bodyPr/>
          <a:lstStyle/>
          <a:p>
            <a:r>
              <a:rPr lang="en-US" sz="2300" dirty="0"/>
              <a:t>Estabeleça uma linha do tempo para o relacionamento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Group 399">
            <a:extLst>
              <a:ext uri="{FF2B5EF4-FFF2-40B4-BE49-F238E27FC236}">
                <a16:creationId xmlns:a16="http://schemas.microsoft.com/office/drawing/2014/main" id="{C0C79A0C-2CF5-464A-9540-9ACD74BE8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42953"/>
              </p:ext>
            </p:extLst>
          </p:nvPr>
        </p:nvGraphicFramePr>
        <p:xfrm>
          <a:off x="416978" y="983221"/>
          <a:ext cx="8228012" cy="3466436"/>
        </p:xfrm>
        <a:graphic>
          <a:graphicData uri="http://schemas.openxmlformats.org/drawingml/2006/table">
            <a:tbl>
              <a:tblPr/>
              <a:tblGrid>
                <a:gridCol w="530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Medidas a serem tomadas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Data prevista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Data de conclusão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Receber os dados sobre o relacionamento e estabelecer metas e expectativas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Antes da primeira reunião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Identificar as expectativas para o relacionamento de mentoria.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Definir os objetivos e as metas do relacionamento de mentoria.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Fazer a reunião de apresentação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Primeira reunião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Esclarecer as funções e responsabilidades.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Compartilhar cada objetivo, meta e expectativa para o relacionamento de mentoria (página 14).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Debater as medidas a serem tomadas antes da próxima reunião.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Criar um plano de ação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Segunda reunião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Debater os seus pontos fortes e identificar as necessidades de desenvolvimento em curto e longo prazo.*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Preencher o modelo do plano de ação (página 18).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Debater as medidas a serem tomadas antes da próxima reunião.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Implantar e revisar o plano de ação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Reuniões subsequentes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Revisar o andamento das medidas a serem tomadas, conforme determinadas no fim da reunião anterior.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Debater sobre itens de interesse, desafios atuais, sucessos recentes, etc.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 cada quatro ou seis meses, avaliar a eficácia do relacionamento (página 24).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Debater as medidas a serem tomadas antes da próxima reunião.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Text Box 317">
            <a:extLst>
              <a:ext uri="{FF2B5EF4-FFF2-40B4-BE49-F238E27FC236}">
                <a16:creationId xmlns:a16="http://schemas.microsoft.com/office/drawing/2014/main" id="{E8D6D001-3C97-4C1F-9597-0B32FD91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86" y="4514710"/>
            <a:ext cx="7620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119063" indent="-119063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latin typeface="Calibri" panose="020F0502020204030204" pitchFamily="34" charset="0"/>
              </a:rPr>
              <a:t>*A </a:t>
            </a:r>
            <a:r>
              <a:rPr lang="en-US" altLang="en-US" sz="900" dirty="0" err="1" smtClean="0">
                <a:latin typeface="Calibri" panose="020F0502020204030204" pitchFamily="34" charset="0"/>
              </a:rPr>
              <a:t>mentorada</a:t>
            </a:r>
            <a:r>
              <a:rPr lang="en-US" altLang="en-US" sz="900" dirty="0" smtClean="0">
                <a:latin typeface="Calibri" panose="020F0502020204030204" pitchFamily="34" charset="0"/>
              </a:rPr>
              <a:t> </a:t>
            </a:r>
            <a:r>
              <a:rPr lang="en-US" altLang="en-US" sz="900" dirty="0">
                <a:latin typeface="Calibri" panose="020F0502020204030204" pitchFamily="34" charset="0"/>
              </a:rPr>
              <a:t>tem a responsabilidade de apresentar o seu plano atual de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36686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6B61-78E1-4518-822D-68075B0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/>
                </a:solidFill>
              </a:rPr>
              <a:t>Criação do relacionamento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B781-884E-436A-B60F-556D1CB2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Defina as suas metas para o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relacionamento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 mentoria</a:t>
            </a:r>
            <a:endParaRPr lang="en-US" altLang="en-US" baseline="30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00" dirty="0"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 dirty="0"/>
              <a:t>Use o formulário no próximo slide para estabelecer as expectativas do relacionamento antes de se reunir com o </a:t>
            </a:r>
            <a:r>
              <a:rPr lang="en-US" altLang="en-US" sz="1200" dirty="0" err="1"/>
              <a:t>seu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>mentor(a) </a:t>
            </a:r>
            <a:r>
              <a:rPr lang="en-US" altLang="en-US" sz="1200" dirty="0" err="1"/>
              <a:t>ou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mentorada</a:t>
            </a:r>
            <a:r>
              <a:rPr lang="en-US" altLang="en-US" sz="1200" dirty="0" smtClean="0"/>
              <a:t>. </a:t>
            </a:r>
            <a:r>
              <a:rPr lang="en-US" altLang="en-US" sz="1200" dirty="0" err="1" smtClean="0"/>
              <a:t>Estas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informações precisam ser levadas para a primeira reunião de mentoria para serem revisadas e debatidas.</a:t>
            </a:r>
          </a:p>
        </p:txBody>
      </p:sp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E871F70E-D8FD-4EE3-93BE-B07513D2F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3" r="8688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solidFill>
            <a:schemeClr val="tx2"/>
          </a:solidFill>
          <a:effectLst/>
        </p:spPr>
      </p:pic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D47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CC62-7576-4B18-9ADD-7BBEB30E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917" y="4680246"/>
            <a:ext cx="890069" cy="273844"/>
          </a:xfrm>
        </p:spPr>
        <p:txBody>
          <a:bodyPr vert="horz" lIns="91440" tIns="45720" rIns="91440" bIns="45720" rtlCol="0" anchor="ctr"/>
          <a:lstStyle/>
          <a:p>
            <a:fld id="{66DE20E4-D496-034F-914D-F7F15B93E95B}" type="slidenum">
              <a:rPr lang="en-US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D06F8-E630-449F-9F6D-EDCAD0D8FBD6}"/>
              </a:ext>
            </a:extLst>
          </p:cNvPr>
          <p:cNvSpPr txBox="1"/>
          <p:nvPr/>
        </p:nvSpPr>
        <p:spPr>
          <a:xfrm>
            <a:off x="6119275" y="4748320"/>
            <a:ext cx="23636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34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135F-C524-41E4-8489-5ECE990F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26155"/>
            <a:ext cx="8308721" cy="549381"/>
          </a:xfrm>
        </p:spPr>
        <p:txBody>
          <a:bodyPr/>
          <a:lstStyle/>
          <a:p>
            <a:r>
              <a:rPr lang="en-US" sz="2150" dirty="0"/>
              <a:t>Defina as suas metas para o relacionamento de mentoria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DFC2C-BE77-4023-89DB-E68D2278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Group 343">
            <a:extLst>
              <a:ext uri="{FF2B5EF4-FFF2-40B4-BE49-F238E27FC236}">
                <a16:creationId xmlns:a16="http://schemas.microsoft.com/office/drawing/2014/main" id="{879FE277-9736-4600-862D-EE5DB834E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22244"/>
              </p:ext>
            </p:extLst>
          </p:nvPr>
        </p:nvGraphicFramePr>
        <p:xfrm>
          <a:off x="200839" y="689809"/>
          <a:ext cx="8584595" cy="3744820"/>
        </p:xfrm>
        <a:graphic>
          <a:graphicData uri="http://schemas.openxmlformats.org/drawingml/2006/table">
            <a:tbl>
              <a:tblPr/>
              <a:tblGrid>
                <a:gridCol w="319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126">
                  <a:extLst>
                    <a:ext uri="{9D8B030D-6E8A-4147-A177-3AD203B41FA5}">
                      <a16:colId xmlns:a16="http://schemas.microsoft.com/office/drawing/2014/main" val="4270690049"/>
                    </a:ext>
                  </a:extLst>
                </a:gridCol>
                <a:gridCol w="2829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36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Perguntas para mentores e mentoradas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Notas</a:t>
                      </a:r>
                    </a:p>
                  </a:txBody>
                  <a:tcPr marL="18288" marR="18288" marT="18287" marB="18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Notas</a:t>
                      </a:r>
                      <a:endParaRPr lang="en-US" dirty="0"/>
                    </a:p>
                  </a:txBody>
                  <a:tcPr marL="18288" marR="18288" marT="18287" marB="18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 pretende estar daqui a cinco anos?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que espera obter deste relacionamento?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 função espera que o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mentor(a)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desempenhe?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4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Gostaria de estabelecer alguma regra básica (ex.: sigilo, abertura, honestidade)?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são seus maiores pontos fortes?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maiores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 algum tópico de interesse urgente?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4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 algum tópico fora de questão?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73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desafios você acredita que poderia ter durante este relacionamento?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4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gostaria que fosse o agendamento normal da reunião (duração, horário, frequência)?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4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critérios gostaria de adotar para avaliar o sucesso do relacionamento?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56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Perguntas adicionais para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mentoradas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0651355"/>
                  </a:ext>
                </a:extLst>
              </a:tr>
              <a:tr h="242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gostaria de alcançar as metas de aprendizado? 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0217408"/>
                  </a:ext>
                </a:extLst>
              </a:tr>
              <a:tr h="579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itens gostaria de debater durante essas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reuniões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do equilíbrio entre a vida pessoal e profissional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Visão e estratégia da organização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de competências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 e valores de curto prazo para a carreira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7" marB="18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>
                          <a:tab pos="114300" algn="l"/>
                        </a:tabLst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 e valores de longo prazo para a carreira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>
                          <a:tab pos="114300" algn="l"/>
                        </a:tabLst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Direcionamento da carreira dentro da organização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>
                          <a:tab pos="114300" algn="l"/>
                        </a:tabLst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 de educação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>
                          <a:tab pos="114300" algn="l"/>
                        </a:tabLst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Outros: </a:t>
                      </a:r>
                      <a:r>
                        <a:rPr kumimoji="0" lang="en-US" sz="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26429"/>
                  </a:ext>
                </a:extLst>
              </a:tr>
            </a:tbl>
          </a:graphicData>
        </a:graphic>
      </p:graphicFrame>
      <p:sp>
        <p:nvSpPr>
          <p:cNvPr id="8" name="Text Box 12">
            <a:extLst>
              <a:ext uri="{FF2B5EF4-FFF2-40B4-BE49-F238E27FC236}">
                <a16:creationId xmlns:a16="http://schemas.microsoft.com/office/drawing/2014/main" id="{A42D439D-7296-4C3B-9B16-11BCE165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22" y="4489478"/>
            <a:ext cx="902427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latin typeface="Calibri" panose="020F0502020204030204" pitchFamily="34" charset="0"/>
              </a:rPr>
              <a:t>Fontes: </a:t>
            </a:r>
            <a:r>
              <a:rPr lang="en-US" sz="800" dirty="0">
                <a:latin typeface="Calibri" panose="020F0502020204030204" pitchFamily="34" charset="0"/>
              </a:rPr>
              <a:t>Talent Management</a:t>
            </a:r>
            <a:r>
              <a:rPr lang="en-US" sz="800" i="1" dirty="0">
                <a:latin typeface="Calibri" panose="020F0502020204030204" pitchFamily="34" charset="0"/>
              </a:rPr>
              <a:t>, CEB Mentoring Journal</a:t>
            </a:r>
            <a:r>
              <a:rPr lang="en-US" sz="800" dirty="0">
                <a:latin typeface="Calibri" panose="020F0502020204030204" pitchFamily="34" charset="0"/>
              </a:rPr>
              <a:t>, Arlington, VA: Corporate Executive Board, 2009, pp. 9–11; CLC Human Resources, Mentoring Guidelines, Arlington, VA: Corporate Executive Board, 2009, p. 7.</a:t>
            </a:r>
            <a:endParaRPr lang="en-US" alt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Crie o alicerce para um relacionamento de confiança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B920742E-20BE-4C59-93D2-E91B08241278}"/>
              </a:ext>
            </a:extLst>
          </p:cNvPr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374650" y="1513579"/>
            <a:ext cx="304441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l" eaLnBrk="1" hangingPunct="1">
              <a:lnSpc>
                <a:spcPct val="120000"/>
              </a:lnSpc>
              <a:buNone/>
            </a:pPr>
            <a:r>
              <a:rPr lang="en-US" altLang="en-US" dirty="0" smtClean="0"/>
              <a:t>A </a:t>
            </a:r>
            <a:r>
              <a:rPr lang="en-US" altLang="en-US" dirty="0"/>
              <a:t>fim de criar uma base sólida para o relacionamento de mentoria, é imprescindível criar confiança e estabelecer expectativas claras no início da </a:t>
            </a:r>
            <a:r>
              <a:rPr lang="en-US" altLang="en-US" dirty="0" err="1"/>
              <a:t>parceria</a:t>
            </a:r>
            <a:r>
              <a:rPr lang="en-US" altLang="en-US" dirty="0" smtClean="0"/>
              <a:t>. Use </a:t>
            </a:r>
            <a:r>
              <a:rPr lang="en-US" altLang="en-US" dirty="0"/>
              <a:t>as seguintes perguntas para guiar a sua primeira conversa de mentoria, o que ajudará vocês a se conhecerem melhor e estabelecerem expectativas e metas </a:t>
            </a:r>
            <a:r>
              <a:rPr lang="en-US" altLang="en-US" dirty="0" err="1"/>
              <a:t>mútuas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Anote</a:t>
            </a:r>
            <a:r>
              <a:rPr lang="en-US" altLang="en-US" dirty="0" smtClean="0"/>
              <a:t> </a:t>
            </a:r>
            <a:r>
              <a:rPr lang="en-US" altLang="en-US" dirty="0"/>
              <a:t>as respostas de ambas as partes para referência futura.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23665B-5355-44FB-8D3D-B8BAC11A779C}"/>
              </a:ext>
            </a:extLst>
          </p:cNvPr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3872285" y="972889"/>
            <a:ext cx="4814515" cy="3711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</a:pPr>
            <a:r>
              <a:rPr lang="en-US" altLang="en-US" b="1" dirty="0"/>
              <a:t>Histórico pessoal e profissional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Qual é o seu histórico acadêmico e profissional (explique a sua função atual e diga há quanto tempo está trabalhando na organização)?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Quais são seus maiores pontos fortes? </a:t>
            </a:r>
            <a:r>
              <a:rPr lang="en-US" altLang="en-US" sz="800" dirty="0" err="1"/>
              <a:t>Maiores</a:t>
            </a:r>
            <a:r>
              <a:rPr lang="en-US" altLang="en-US" sz="800" dirty="0"/>
              <a:t> </a:t>
            </a:r>
            <a:r>
              <a:rPr lang="en-US" altLang="en-US" sz="800" dirty="0" err="1" smtClean="0"/>
              <a:t>oportunidades</a:t>
            </a:r>
            <a:r>
              <a:rPr lang="en-US" altLang="en-US" sz="800" dirty="0" smtClean="0"/>
              <a:t> de </a:t>
            </a:r>
            <a:r>
              <a:rPr lang="en-US" altLang="en-US" sz="800" dirty="0" err="1" smtClean="0"/>
              <a:t>desenvolvimento</a:t>
            </a:r>
            <a:r>
              <a:rPr lang="en-US" altLang="en-US" sz="800" dirty="0" smtClean="0"/>
              <a:t>?</a:t>
            </a:r>
            <a:endParaRPr lang="en-US" altLang="en-US" sz="800" dirty="0"/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Quais são as suas metas de curto prazo para a </a:t>
            </a:r>
            <a:r>
              <a:rPr lang="en-US" altLang="en-US" sz="800" dirty="0" err="1"/>
              <a:t>carreira</a:t>
            </a:r>
            <a:r>
              <a:rPr lang="en-US" altLang="en-US" sz="800" dirty="0"/>
              <a:t>? Metas de longo prazo para a carreira?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Quais são os seus passatempos e interesses fora do trabalho?</a:t>
            </a:r>
          </a:p>
          <a:p>
            <a:pPr marL="0" indent="0" eaLnBrk="1" hangingPunct="1">
              <a:spcBef>
                <a:spcPts val="300"/>
              </a:spcBef>
              <a:buNone/>
            </a:pPr>
            <a:r>
              <a:rPr lang="en-US" altLang="en-US" b="1" dirty="0"/>
              <a:t>Expectativas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Como vê o meu papel como </a:t>
            </a:r>
            <a:r>
              <a:rPr lang="en-US" altLang="en-US" sz="800" dirty="0" err="1"/>
              <a:t>seu</a:t>
            </a:r>
            <a:r>
              <a:rPr lang="en-US" altLang="en-US" sz="800" dirty="0"/>
              <a:t> </a:t>
            </a:r>
            <a:r>
              <a:rPr lang="en-US" altLang="en-US" sz="800" dirty="0" smtClean="0"/>
              <a:t>mentor(a)?</a:t>
            </a:r>
            <a:endParaRPr lang="en-US" altLang="en-US" sz="800" dirty="0"/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Quais regras básicas deveríamos estabelecer (ex.: sigilo, abertura, honestidade)?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Algum tópico fora de questão (ex.: revisão do desempenho, vida pessoal)?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Quais desafios você acredita que poderia ter durante este relacionamento?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Existe algum tópico de interesse urgente?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Quais tópicos deseja abordar nas nossas conversas?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O que espera obter deste relacionamento?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Como prefere se comunicar entre as reuniões?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altLang="en-US" sz="800" dirty="0"/>
              <a:t>Qual é o melhor horário para nos encontrarmos com frequência?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DD127C07-05CD-499D-8FF1-1D5F717E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4378624"/>
            <a:ext cx="39506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00" baseline="30000" dirty="0">
                <a:latin typeface="Calibri" panose="020F0502020204030204" pitchFamily="34" charset="0"/>
              </a:rPr>
              <a:t>1</a:t>
            </a:r>
            <a:r>
              <a:rPr lang="en-US" altLang="en-US" sz="500" dirty="0">
                <a:latin typeface="Calibri" panose="020F0502020204030204" pitchFamily="34" charset="0"/>
              </a:rPr>
              <a:t> Talent Management, </a:t>
            </a:r>
            <a:r>
              <a:rPr lang="en-US" altLang="en-US" sz="500" i="1" dirty="0">
                <a:latin typeface="Calibri" panose="020F0502020204030204" pitchFamily="34" charset="0"/>
              </a:rPr>
              <a:t>CEB Mentoring Journal</a:t>
            </a:r>
            <a:r>
              <a:rPr lang="en-US" altLang="en-US" sz="500" dirty="0">
                <a:latin typeface="Calibri" panose="020F0502020204030204" pitchFamily="34" charset="0"/>
              </a:rPr>
              <a:t>, Arlington, VA: Corporate Executive Board, 2009, pp. 9–11.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00" baseline="30000" dirty="0">
                <a:latin typeface="Calibri" panose="020F0502020204030204" pitchFamily="34" charset="0"/>
              </a:rPr>
              <a:t>2</a:t>
            </a:r>
            <a:r>
              <a:rPr lang="en-US" altLang="en-US" sz="500" dirty="0">
                <a:latin typeface="Calibri" panose="020F0502020204030204" pitchFamily="34" charset="0"/>
              </a:rPr>
              <a:t> CLC Human Resources, </a:t>
            </a:r>
            <a:r>
              <a:rPr lang="en-US" altLang="en-US" sz="500" i="1" dirty="0">
                <a:latin typeface="Calibri" panose="020F0502020204030204" pitchFamily="34" charset="0"/>
              </a:rPr>
              <a:t>Mentoring Guidelines</a:t>
            </a:r>
            <a:r>
              <a:rPr lang="en-US" altLang="en-US" sz="500" dirty="0">
                <a:latin typeface="Calibri" panose="020F0502020204030204" pitchFamily="34" charset="0"/>
              </a:rPr>
              <a:t>, Arlington, VA: Corporate Executive Board, 2009, p. 7.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3A0E5C-AD30-440D-851A-CFAFAA41BB05}"/>
              </a:ext>
            </a:extLst>
          </p:cNvPr>
          <p:cNvCxnSpPr>
            <a:cxnSpLocks/>
          </p:cNvCxnSpPr>
          <p:nvPr/>
        </p:nvCxnSpPr>
        <p:spPr>
          <a:xfrm>
            <a:off x="3570134" y="972889"/>
            <a:ext cx="0" cy="371178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16FE8-699C-6641-967C-80EDC0875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370" y="2086376"/>
            <a:ext cx="6678107" cy="1347667"/>
          </a:xfrm>
        </p:spPr>
        <p:txBody>
          <a:bodyPr/>
          <a:lstStyle/>
          <a:p>
            <a:r>
              <a:rPr lang="en-US" dirty="0"/>
              <a:t>Manutenção do relacionamento</a:t>
            </a:r>
          </a:p>
        </p:txBody>
      </p:sp>
    </p:spTree>
    <p:extLst>
      <p:ext uri="{BB962C8B-B14F-4D97-AF65-F5344CB8AC3E}">
        <p14:creationId xmlns:p14="http://schemas.microsoft.com/office/powerpoint/2010/main" val="654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73843"/>
            <a:ext cx="3840085" cy="12695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Manutenção do relacionamento</a:t>
            </a:r>
          </a:p>
        </p:txBody>
      </p:sp>
      <p:cxnSp>
        <p:nvCxnSpPr>
          <p:cNvPr id="24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D97D-0BD5-6447-AC59-390EC2EC7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" y="1931275"/>
            <a:ext cx="3840085" cy="25966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Crie um plano de ação</a:t>
            </a:r>
          </a:p>
          <a:p>
            <a:pPr marL="0" indent="0" defTabSz="914400">
              <a:spcBef>
                <a:spcPct val="5000"/>
              </a:spcBef>
              <a:spcAft>
                <a:spcPct val="5000"/>
              </a:spcAft>
              <a:buNone/>
            </a:pPr>
            <a:endParaRPr lang="en-US" altLang="en-US" b="1" dirty="0">
              <a:solidFill>
                <a:schemeClr val="tx1"/>
              </a:solidFill>
              <a:cs typeface="+mn-cs"/>
            </a:endParaRPr>
          </a:p>
          <a:p>
            <a:pPr marL="0" indent="0" defTabSz="914400"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Juntos, você e o </a:t>
            </a:r>
            <a:r>
              <a:rPr lang="en-US" altLang="en-US" sz="1200" dirty="0" err="1">
                <a:solidFill>
                  <a:schemeClr val="tx1"/>
                </a:solidFill>
                <a:cs typeface="+mn-cs"/>
              </a:rPr>
              <a:t>seu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mentor(a)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poderão criar um plano de ação para alcançar os objetivos de </a:t>
            </a:r>
            <a:r>
              <a:rPr lang="en-US" altLang="en-US" sz="1200" dirty="0" err="1">
                <a:solidFill>
                  <a:schemeClr val="tx1"/>
                </a:solidFill>
                <a:cs typeface="+mn-cs"/>
              </a:rPr>
              <a:t>carreira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a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longo prazo que foram estabelecidos no início do </a:t>
            </a:r>
            <a:r>
              <a:rPr lang="en-US" altLang="en-US" sz="1200" dirty="0" err="1">
                <a:solidFill>
                  <a:schemeClr val="tx1"/>
                </a:solidFill>
                <a:cs typeface="+mn-cs"/>
              </a:rPr>
              <a:t>relacionamento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. O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seu mentor deve ajudar você a identificar onde se concentrar e como concretizar melhor as suas metas de </a:t>
            </a:r>
            <a:r>
              <a:rPr lang="en-US" altLang="en-US" sz="1200" dirty="0" err="1">
                <a:solidFill>
                  <a:schemeClr val="tx1"/>
                </a:solidFill>
                <a:cs typeface="+mn-cs"/>
              </a:rPr>
              <a:t>carreira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en-US" altLang="en-US" sz="1200" dirty="0" err="1" smtClean="0">
                <a:solidFill>
                  <a:schemeClr val="tx1"/>
                </a:solidFill>
                <a:cs typeface="+mn-cs"/>
              </a:rPr>
              <a:t>Preencha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o formulário no próximo slide durante a </a:t>
            </a:r>
            <a:r>
              <a:rPr lang="en-US" altLang="en-US" sz="1200" dirty="0" err="1" smtClean="0">
                <a:solidFill>
                  <a:schemeClr val="tx1"/>
                </a:solidFill>
                <a:cs typeface="+mn-cs"/>
              </a:rPr>
              <a:t>segunda</a:t>
            </a:r>
            <a:r>
              <a:rPr lang="en-US" altLang="en-US" sz="12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cs typeface="+mn-cs"/>
              </a:rPr>
              <a:t>reunião e continue atualizando-o conforme necessário.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4767262"/>
            <a:ext cx="87439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90F9BDA0-AF0E-4BA8-B742-3B9C92A3E6F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17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0677D20-2820-475D-8DE0-885ABFE634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32" r="25087"/>
          <a:stretch/>
        </p:blipFill>
        <p:spPr>
          <a:xfrm>
            <a:off x="4223395" y="10"/>
            <a:ext cx="4920602" cy="51434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66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703E953-5CF5-1543-B0AA-93463297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Crie um plano de ação ―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Modelo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Group 467">
            <a:extLst>
              <a:ext uri="{FF2B5EF4-FFF2-40B4-BE49-F238E27FC236}">
                <a16:creationId xmlns:a16="http://schemas.microsoft.com/office/drawing/2014/main" id="{04028367-019A-48F3-AB00-EAC2A65E9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88652"/>
              </p:ext>
            </p:extLst>
          </p:nvPr>
        </p:nvGraphicFramePr>
        <p:xfrm>
          <a:off x="457994" y="1260692"/>
          <a:ext cx="8228012" cy="3294002"/>
        </p:xfrm>
        <a:graphic>
          <a:graphicData uri="http://schemas.openxmlformats.org/drawingml/2006/table">
            <a:tbl>
              <a:tblPr/>
              <a:tblGrid>
                <a:gridCol w="152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9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116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da mentorada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do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mentor(a)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Data: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25"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 de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carreira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longo prazo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para alcançar as metas de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carreira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longo prazo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(Pontos fortes 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kumimoji="0" lang="en-US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alavancar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kumimoji="0" lang="en-US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priorizar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tomadas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pela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mentorada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tomadas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pelo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mentor(a)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tomadas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kumimoji="0" lang="en-US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liderança</a:t>
                      </a: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colegas</a:t>
                      </a:r>
                      <a:r>
                        <a:rPr kumimoji="0" lang="en-US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sz="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trabalho</a:t>
                      </a:r>
                      <a:r>
                        <a:rPr kumimoji="0" lang="en-US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etc.)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Possíveis obstáculos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(Passos para mitigar riscos)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Medidas de sucesso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(Precisam ser passíveis de medição e ter enfoque no resultado)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Data(s) de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conclusão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n.º 1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3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n.º 2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n.º 3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14300" algn="l"/>
                        </a:tabLst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14300" algn="l"/>
                        </a:tabLst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n.º 4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kumimoji="0" lang="en-US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0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703E953-5CF5-1543-B0AA-93463297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Sugestão de tópicos para debate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835" y="4666197"/>
            <a:ext cx="352985" cy="280797"/>
          </a:xfrm>
        </p:spPr>
        <p:txBody>
          <a:bodyPr/>
          <a:lstStyle/>
          <a:p>
            <a:fld id="{90F9BDA0-AF0E-4BA8-B742-3B9C92A3E6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057B9FD-A75A-4EBF-B6C6-D9AA8D45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782" y="4040947"/>
            <a:ext cx="575560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 dirty="0">
                <a:cs typeface="Arial" panose="020B0604020202020204" pitchFamily="34" charset="0"/>
              </a:rPr>
              <a:t>Fonte: </a:t>
            </a:r>
            <a:r>
              <a:rPr lang="en-US" sz="800" dirty="0">
                <a:cs typeface="Arial" panose="020B0604020202020204" pitchFamily="34" charset="0"/>
              </a:rPr>
              <a:t>Talent Management, </a:t>
            </a:r>
            <a:r>
              <a:rPr lang="en-US" sz="800" i="1" dirty="0">
                <a:cs typeface="Arial" panose="020B0604020202020204" pitchFamily="34" charset="0"/>
              </a:rPr>
              <a:t>CEB Mentoring Journal</a:t>
            </a:r>
            <a:r>
              <a:rPr lang="en-US" sz="800" dirty="0">
                <a:cs typeface="Arial" panose="020B0604020202020204" pitchFamily="34" charset="0"/>
              </a:rPr>
              <a:t>, Arlington, VA: Corporate Executive Board, 2009, pp. 6–7.</a:t>
            </a:r>
            <a:endParaRPr lang="en-US" altLang="en-US" sz="800" dirty="0">
              <a:cs typeface="Arial" panose="020B0604020202020204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118D9545-3E05-4314-ACB3-EC347CAA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61" y="1040997"/>
            <a:ext cx="737085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Quais sucessos teve em seu trabalho recentemente? Por que teve sucesso?</a:t>
            </a:r>
          </a:p>
          <a:p>
            <a:pPr marL="0" marR="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Quando precisa persuadir ou </a:t>
            </a:r>
            <a:r>
              <a:rPr lang="pt-BR" sz="8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motivar </a:t>
            </a: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outras pessoas, qual é a sua estratégia?</a:t>
            </a:r>
            <a:endParaRPr lang="en-US" sz="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Quais relações são particularmente difíceis pra você no trabalho? </a:t>
            </a:r>
            <a:endParaRPr lang="en-US" sz="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Onde e como poderia melhorar a eficiência da sua equipe?</a:t>
            </a:r>
            <a:endParaRPr lang="en-US" sz="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Quais decisões difíceis teve de tomar no trabalho recentemente? Quais oportunidades ou desafios você acha que isso trouxe para você?</a:t>
            </a:r>
            <a:endParaRPr lang="en-US" sz="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Quais decisões são mais fáceis e mais difíceis de </a:t>
            </a:r>
            <a:r>
              <a:rPr lang="pt-BR" sz="8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tomar? </a:t>
            </a: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 quê?</a:t>
            </a:r>
            <a:endParaRPr lang="en-US" sz="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Como você solicita feedback sobre o seu desempenho?</a:t>
            </a:r>
            <a:endParaRPr lang="en-US" altLang="en-US" sz="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CF6D3F2D-C0A0-4201-BF98-46F91244D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76" y="1040997"/>
            <a:ext cx="1085406" cy="532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85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Desenvolvimento profissional</a:t>
            </a:r>
            <a:endParaRPr lang="en-US" altLang="en-US" sz="85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9BA9075A-26DF-47C2-A144-E6FC1C6EF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04" y="2325967"/>
            <a:ext cx="1085406" cy="532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85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Orientação para a carreira</a:t>
            </a:r>
            <a:endParaRPr lang="en-US" altLang="en-US" sz="85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7E059FC9-7DA5-47D6-B8F8-EDC3EA71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04" y="3181470"/>
            <a:ext cx="1085406" cy="532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85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Desenvolvimento pessoal</a:t>
            </a:r>
            <a:endParaRPr lang="en-US" altLang="en-US" sz="85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3E610933-F957-4A42-880B-612DB8BA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61" y="2342954"/>
            <a:ext cx="7370854" cy="7540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latin typeface="+mn-lt"/>
                <a:cs typeface="Arial" panose="020B0604020202020204" pitchFamily="34" charset="0"/>
              </a:rPr>
              <a:t>O que levou você a aceitar o seu emprego atual?</a:t>
            </a:r>
            <a:endParaRPr lang="en-US" sz="800" dirty="0">
              <a:latin typeface="+mn-lt"/>
              <a:cs typeface="Arial" panose="020B0604020202020204" pitchFamily="34" charset="0"/>
            </a:endParaRPr>
          </a:p>
          <a:p>
            <a:pPr marL="0" marR="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latin typeface="+mn-lt"/>
                <a:cs typeface="Arial" panose="020B0604020202020204" pitchFamily="34" charset="0"/>
              </a:rPr>
              <a:t>Quais habilidades gostaria de desenvolver?</a:t>
            </a:r>
            <a:endParaRPr lang="en-US" sz="800" dirty="0">
              <a:latin typeface="+mn-lt"/>
              <a:cs typeface="Arial" panose="020B0604020202020204" pitchFamily="34" charset="0"/>
            </a:endParaRPr>
          </a:p>
          <a:p>
            <a:pPr marL="0" marR="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latin typeface="+mn-lt"/>
                <a:cs typeface="Arial" panose="020B0604020202020204" pitchFamily="34" charset="0"/>
              </a:rPr>
              <a:t>Qual acredita ser o próximo passo </a:t>
            </a:r>
            <a:r>
              <a:rPr lang="pt-BR" sz="800" dirty="0" smtClean="0">
                <a:latin typeface="+mn-lt"/>
                <a:cs typeface="Arial" panose="020B0604020202020204" pitchFamily="34" charset="0"/>
              </a:rPr>
              <a:t>na </a:t>
            </a:r>
            <a:r>
              <a:rPr lang="pt-BR" sz="800" dirty="0">
                <a:latin typeface="+mn-lt"/>
                <a:cs typeface="Arial" panose="020B0604020202020204" pitchFamily="34" charset="0"/>
              </a:rPr>
              <a:t>sua carreira? Quais dúvidas tem sobre como conseguir dar esse próximo passo?</a:t>
            </a:r>
            <a:endParaRPr lang="en-US" sz="8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latin typeface="+mn-lt"/>
                <a:cs typeface="Arial" panose="020B0604020202020204" pitchFamily="34" charset="0"/>
              </a:rPr>
              <a:t>Qual é a sua visão de carreira </a:t>
            </a:r>
            <a:r>
              <a:rPr lang="pt-BR" sz="800" dirty="0">
                <a:latin typeface="+mn-lt"/>
                <a:cs typeface="Arial" panose="020B0604020202020204" pitchFamily="34" charset="0"/>
              </a:rPr>
              <a:t>a</a:t>
            </a:r>
            <a:r>
              <a:rPr lang="pt-BR" sz="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BR" sz="800" dirty="0">
                <a:latin typeface="+mn-lt"/>
                <a:cs typeface="Arial" panose="020B0604020202020204" pitchFamily="34" charset="0"/>
              </a:rPr>
              <a:t>longo prazo?</a:t>
            </a:r>
            <a:endParaRPr lang="en-US" altLang="en-US" sz="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7B1A27C3-B76F-4A88-9163-A9450D31D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61" y="3191847"/>
            <a:ext cx="7370854" cy="6052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latin typeface="+mn-lt"/>
                <a:cs typeface="Arial" panose="020B0604020202020204" pitchFamily="34" charset="0"/>
              </a:rPr>
              <a:t>Atualmente, quais são os seus pontos fortes e as áreas em que precisa se desenvolver? Quais medidas está tomando para se aprimorar nessas áreas?</a:t>
            </a:r>
            <a:endParaRPr lang="en-US" sz="800" dirty="0">
              <a:latin typeface="+mn-lt"/>
              <a:cs typeface="Arial" panose="020B0604020202020204" pitchFamily="34" charset="0"/>
            </a:endParaRPr>
          </a:p>
          <a:p>
            <a:pPr marL="0" marR="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latin typeface="+mn-lt"/>
                <a:cs typeface="Arial" panose="020B0604020202020204" pitchFamily="34" charset="0"/>
              </a:rPr>
              <a:t>Quais pessoas, livros, experiências ou eventos mais tiveram um impacto em você?</a:t>
            </a:r>
            <a:endParaRPr lang="en-US" sz="8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800" dirty="0">
                <a:latin typeface="+mn-lt"/>
                <a:cs typeface="Arial" panose="020B0604020202020204" pitchFamily="34" charset="0"/>
              </a:rPr>
              <a:t>O que mais entusiasma você, seja relacionado ao trabalho ou não?</a:t>
            </a:r>
            <a:endParaRPr lang="en-US" altLang="en-US" sz="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703E953-5CF5-1543-B0AA-93463297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Pauta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FF1804-09DD-4146-B2F1-D58A563B8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263563"/>
              </p:ext>
            </p:extLst>
          </p:nvPr>
        </p:nvGraphicFramePr>
        <p:xfrm>
          <a:off x="609600" y="990227"/>
          <a:ext cx="5266765" cy="33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3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703E953-5CF5-1543-B0AA-9346329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1964"/>
            <a:ext cx="8408941" cy="549381"/>
          </a:xfrm>
        </p:spPr>
        <p:txBody>
          <a:bodyPr/>
          <a:lstStyle/>
          <a:p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smtClean="0"/>
              <a:t>para </a:t>
            </a:r>
            <a:r>
              <a:rPr lang="en-US" dirty="0"/>
              <a:t>um relacionamento eficaz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184" y="3930901"/>
            <a:ext cx="352985" cy="280797"/>
          </a:xfrm>
        </p:spPr>
        <p:txBody>
          <a:bodyPr/>
          <a:lstStyle/>
          <a:p>
            <a:fld id="{90F9BDA0-AF0E-4BA8-B742-3B9C92A3E6F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E0F73F02-E503-43B1-A100-5B9C8D89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79" y="1232003"/>
            <a:ext cx="4373720" cy="30162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Marque uma reunião com frequência mensal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Antes de cada reunião, envie uma pauta resumindo os tópicos que gostaria de abordar com o </a:t>
            </a:r>
            <a:r>
              <a:rPr lang="en-US" altLang="en-US" sz="1100" dirty="0" err="1">
                <a:cs typeface="Arial" panose="020B0604020202020204" pitchFamily="34" charset="0"/>
              </a:rPr>
              <a:t>seu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mentor(a). </a:t>
            </a:r>
            <a:endParaRPr lang="en-US" altLang="en-US" sz="1100" dirty="0"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No fim de </a:t>
            </a:r>
            <a:r>
              <a:rPr lang="en-US" altLang="en-US" sz="1100" dirty="0" err="1">
                <a:cs typeface="Arial" panose="020B0604020202020204" pitchFamily="34" charset="0"/>
              </a:rPr>
              <a:t>cada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conversa</a:t>
            </a:r>
            <a:r>
              <a:rPr lang="en-US" altLang="en-US" sz="1100" dirty="0" smtClean="0">
                <a:cs typeface="Arial" panose="020B0604020202020204" pitchFamily="34" charset="0"/>
              </a:rPr>
              <a:t>, </a:t>
            </a:r>
            <a:r>
              <a:rPr lang="en-US" altLang="en-US" sz="1100" dirty="0">
                <a:cs typeface="Arial" panose="020B0604020202020204" pitchFamily="34" charset="0"/>
              </a:rPr>
              <a:t>estabeleça os próximos passos a serem seguidos e esclareça quem é responsável por cada um deles.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Após cada reunião, envie uma mensagem para o </a:t>
            </a:r>
            <a:r>
              <a:rPr lang="en-US" altLang="en-US" sz="1100" dirty="0" err="1">
                <a:cs typeface="Arial" panose="020B0604020202020204" pitchFamily="34" charset="0"/>
              </a:rPr>
              <a:t>seu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mentor(a) </a:t>
            </a:r>
            <a:r>
              <a:rPr lang="en-US" altLang="en-US" sz="1100" dirty="0">
                <a:cs typeface="Arial" panose="020B0604020202020204" pitchFamily="34" charset="0"/>
              </a:rPr>
              <a:t>descrevendo como a conversa beneficiou você.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Envie um artigo interessante ao </a:t>
            </a:r>
            <a:r>
              <a:rPr lang="en-US" altLang="en-US" sz="1100" dirty="0" err="1">
                <a:cs typeface="Arial" panose="020B0604020202020204" pitchFamily="34" charset="0"/>
              </a:rPr>
              <a:t>seu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mentor(a) </a:t>
            </a:r>
            <a:r>
              <a:rPr lang="en-US" altLang="en-US" sz="1100" dirty="0">
                <a:cs typeface="Arial" panose="020B0604020202020204" pitchFamily="34" charset="0"/>
              </a:rPr>
              <a:t>para conversar sobre o assunto na próxima reunião ou trocar ideias por e-mail.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Juntos, participem de eventos educativos (internos ou externos), tais como palestras, conversas e debates.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Dê ideias de como desenvolver </a:t>
            </a:r>
            <a:r>
              <a:rPr lang="en-US" altLang="en-US" sz="1100" dirty="0" err="1">
                <a:cs typeface="Arial" panose="020B0604020202020204" pitchFamily="34" charset="0"/>
              </a:rPr>
              <a:t>os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err="1" smtClean="0">
                <a:cs typeface="Arial" panose="020B0604020202020204" pitchFamily="34" charset="0"/>
              </a:rPr>
              <a:t>passatempos</a:t>
            </a:r>
            <a:r>
              <a:rPr lang="en-US" altLang="en-US" sz="1100" dirty="0" smtClean="0">
                <a:cs typeface="Arial" panose="020B0604020202020204" pitchFamily="34" charset="0"/>
              </a:rPr>
              <a:t> de </a:t>
            </a:r>
            <a:r>
              <a:rPr lang="en-US" altLang="en-US" sz="1100" dirty="0" err="1">
                <a:cs typeface="Arial" panose="020B0604020202020204" pitchFamily="34" charset="0"/>
              </a:rPr>
              <a:t>seu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mentor(a).</a:t>
            </a:r>
            <a:endParaRPr lang="en-US" altLang="en-US" sz="1100" dirty="0">
              <a:cs typeface="Arial" panose="020B0604020202020204" pitchFamily="34" charset="0"/>
            </a:endParaRP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C112CBF0-C5A9-4CBC-A0DF-96D14687E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0" y="1016355"/>
            <a:ext cx="4373720" cy="215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marL="119063" indent="-119063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 dirty="0" err="1">
                <a:solidFill>
                  <a:schemeClr val="bg1"/>
                </a:solidFill>
                <a:cs typeface="Arial" panose="020B0604020202020204" pitchFamily="34" charset="0"/>
              </a:rPr>
              <a:t>Atividades</a:t>
            </a:r>
            <a:r>
              <a:rPr lang="en-US" altLang="en-US" sz="9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da </a:t>
            </a:r>
            <a:r>
              <a:rPr lang="en-US" altLang="en-US" sz="9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mentorada</a:t>
            </a:r>
            <a:endParaRPr lang="en-US" altLang="en-US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3AF022CA-568B-4C70-97C1-F0D1AC97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208" y="1232003"/>
            <a:ext cx="4343400" cy="29392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Aceite a reunião com frequência mensal </a:t>
            </a:r>
            <a:r>
              <a:rPr lang="en-US" altLang="en-US" sz="1100" dirty="0" err="1">
                <a:cs typeface="Arial" panose="020B0604020202020204" pitchFamily="34" charset="0"/>
              </a:rPr>
              <a:t>sugerida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pela </a:t>
            </a:r>
            <a:r>
              <a:rPr lang="en-US" altLang="en-US" sz="1100" dirty="0" err="1" smtClean="0">
                <a:cs typeface="Arial" panose="020B0604020202020204" pitchFamily="34" charset="0"/>
              </a:rPr>
              <a:t>mentorada</a:t>
            </a:r>
            <a:r>
              <a:rPr lang="en-US" altLang="en-US" sz="1100" dirty="0" smtClean="0">
                <a:cs typeface="Arial" panose="020B0604020202020204" pitchFamily="34" charset="0"/>
              </a:rPr>
              <a:t> </a:t>
            </a:r>
            <a:r>
              <a:rPr lang="en-US" altLang="en-US" sz="1100" dirty="0">
                <a:cs typeface="Arial" panose="020B0604020202020204" pitchFamily="34" charset="0"/>
              </a:rPr>
              <a:t>e remarque, se necessário, a cada mês. 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No fim de </a:t>
            </a:r>
            <a:r>
              <a:rPr lang="en-US" altLang="en-US" sz="1100" dirty="0" err="1">
                <a:cs typeface="Arial" panose="020B0604020202020204" pitchFamily="34" charset="0"/>
              </a:rPr>
              <a:t>cada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conversa, </a:t>
            </a:r>
            <a:r>
              <a:rPr lang="en-US" altLang="en-US" sz="1100" dirty="0">
                <a:cs typeface="Arial" panose="020B0604020202020204" pitchFamily="34" charset="0"/>
              </a:rPr>
              <a:t>estabeleça os próximos passos a serem seguidos e esclareça quem é responsável por cada um deles. 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Após cada reunião, envie uma mensagem para </a:t>
            </a:r>
            <a:r>
              <a:rPr lang="en-US" altLang="en-US" sz="1100" dirty="0" smtClean="0">
                <a:cs typeface="Arial" panose="020B0604020202020204" pitchFamily="34" charset="0"/>
              </a:rPr>
              <a:t>a </a:t>
            </a:r>
            <a:r>
              <a:rPr lang="en-US" altLang="en-US" sz="1100" dirty="0" err="1" smtClean="0">
                <a:cs typeface="Arial" panose="020B0604020202020204" pitchFamily="34" charset="0"/>
              </a:rPr>
              <a:t>mentorada</a:t>
            </a:r>
            <a:r>
              <a:rPr lang="en-US" altLang="en-US" sz="1100" dirty="0" smtClean="0">
                <a:cs typeface="Arial" panose="020B0604020202020204" pitchFamily="34" charset="0"/>
              </a:rPr>
              <a:t> </a:t>
            </a:r>
            <a:r>
              <a:rPr lang="en-US" altLang="en-US" sz="1100" dirty="0">
                <a:cs typeface="Arial" panose="020B0604020202020204" pitchFamily="34" charset="0"/>
              </a:rPr>
              <a:t>descrevendo como a conversa beneficiou você. Peça para </a:t>
            </a:r>
            <a:r>
              <a:rPr lang="en-US" altLang="en-US" sz="1100" dirty="0" smtClean="0">
                <a:cs typeface="Arial" panose="020B0604020202020204" pitchFamily="34" charset="0"/>
              </a:rPr>
              <a:t>a </a:t>
            </a:r>
            <a:r>
              <a:rPr lang="en-US" altLang="en-US" sz="1100" dirty="0" err="1" smtClean="0">
                <a:cs typeface="Arial" panose="020B0604020202020204" pitchFamily="34" charset="0"/>
              </a:rPr>
              <a:t>mentorada</a:t>
            </a:r>
            <a:r>
              <a:rPr lang="en-US" altLang="en-US" sz="1100" dirty="0" smtClean="0">
                <a:cs typeface="Arial" panose="020B0604020202020204" pitchFamily="34" charset="0"/>
              </a:rPr>
              <a:t> </a:t>
            </a:r>
            <a:r>
              <a:rPr lang="en-US" altLang="en-US" sz="1100" dirty="0">
                <a:cs typeface="Arial" panose="020B0604020202020204" pitchFamily="34" charset="0"/>
              </a:rPr>
              <a:t>dizer o que achou.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Envie um artigo </a:t>
            </a:r>
            <a:r>
              <a:rPr lang="en-US" altLang="en-US" sz="1100" dirty="0" err="1">
                <a:cs typeface="Arial" panose="020B0604020202020204" pitchFamily="34" charset="0"/>
              </a:rPr>
              <a:t>interessante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à </a:t>
            </a:r>
            <a:r>
              <a:rPr lang="en-US" altLang="en-US" sz="1100" dirty="0" err="1" smtClean="0">
                <a:cs typeface="Arial" panose="020B0604020202020204" pitchFamily="34" charset="0"/>
              </a:rPr>
              <a:t>mentorada</a:t>
            </a:r>
            <a:r>
              <a:rPr lang="en-US" altLang="en-US" sz="1100" dirty="0" smtClean="0">
                <a:cs typeface="Arial" panose="020B0604020202020204" pitchFamily="34" charset="0"/>
              </a:rPr>
              <a:t> </a:t>
            </a:r>
            <a:r>
              <a:rPr lang="en-US" altLang="en-US" sz="1100" dirty="0">
                <a:cs typeface="Arial" panose="020B0604020202020204" pitchFamily="34" charset="0"/>
              </a:rPr>
              <a:t>para conversar sobre o assunto na próxima reunião ou trocar ideias por e-mail. 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Juntos, participem de eventos educativos (internos ou externos), tais como palestras, conversas e debates.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en-US" sz="1100" dirty="0">
                <a:cs typeface="Arial" panose="020B0604020202020204" pitchFamily="34" charset="0"/>
              </a:rPr>
              <a:t>Dê ideias de como desenvolver os </a:t>
            </a:r>
            <a:r>
              <a:rPr lang="en-US" altLang="en-US" sz="1100" dirty="0" err="1">
                <a:cs typeface="Arial" panose="020B0604020202020204" pitchFamily="34" charset="0"/>
              </a:rPr>
              <a:t>passatempos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da </a:t>
            </a:r>
            <a:r>
              <a:rPr lang="en-US" altLang="en-US" sz="1100" dirty="0" err="1" smtClean="0">
                <a:cs typeface="Arial" panose="020B0604020202020204" pitchFamily="34" charset="0"/>
              </a:rPr>
              <a:t>mentorada</a:t>
            </a:r>
            <a:r>
              <a:rPr lang="en-US" altLang="en-US" sz="1100" dirty="0" smtClean="0">
                <a:cs typeface="Arial" panose="020B0604020202020204" pitchFamily="34" charset="0"/>
              </a:rPr>
              <a:t>.</a:t>
            </a:r>
            <a:endParaRPr lang="en-US" altLang="en-US" sz="1100" dirty="0">
              <a:cs typeface="Arial" panose="020B0604020202020204" pitchFamily="34" charset="0"/>
            </a:endParaRP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4733F478-D30E-4491-B6C1-5C54EF471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293" y="1028779"/>
            <a:ext cx="4354403" cy="212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marL="119063" indent="-119063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cs typeface="Arial" panose="020B0604020202020204" pitchFamily="34" charset="0"/>
              </a:rPr>
              <a:t>Atividades do </a:t>
            </a:r>
            <a:r>
              <a:rPr lang="en-US" altLang="en-US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mentor(a)</a:t>
            </a:r>
            <a:endParaRPr lang="en-US" altLang="en-US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05F2534-679C-49AB-B3B1-E43302D4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75" y="4532181"/>
            <a:ext cx="52879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dirty="0">
                <a:latin typeface="Calibri" panose="020F0502020204030204" pitchFamily="34" charset="0"/>
              </a:rPr>
              <a:t>Fonte:</a:t>
            </a:r>
            <a:r>
              <a:rPr lang="en-US" sz="900" b="0" i="0" u="none" strike="noStrike" baseline="0" dirty="0">
                <a:solidFill>
                  <a:srgbClr val="002377"/>
                </a:solidFill>
                <a:latin typeface="Calibri" panose="020F0502020204030204" pitchFamily="34" charset="0"/>
              </a:rPr>
              <a:t> CLC Human Resources, </a:t>
            </a:r>
            <a:r>
              <a:rPr lang="en-US" sz="900" b="0" i="1" u="none" strike="noStrike" baseline="0" dirty="0">
                <a:solidFill>
                  <a:srgbClr val="002377"/>
                </a:solidFill>
                <a:latin typeface="Calibri" panose="020F0502020204030204" pitchFamily="34" charset="0"/>
              </a:rPr>
              <a:t>Mentoring Programs</a:t>
            </a:r>
            <a:r>
              <a:rPr lang="en-US" sz="900" b="0" i="0" u="none" strike="noStrike" baseline="0" dirty="0">
                <a:solidFill>
                  <a:srgbClr val="002377"/>
                </a:solidFill>
                <a:latin typeface="Calibri" panose="020F0502020204030204" pitchFamily="34" charset="0"/>
              </a:rPr>
              <a:t>, Arlington, VA: Corporate Executive Board, 2009, p. 12.</a:t>
            </a:r>
            <a:endParaRPr lang="en-US" alt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703E953-5CF5-1543-B0AA-93463297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 smtClean="0"/>
              <a:t>Identifique</a:t>
            </a:r>
            <a:r>
              <a:rPr lang="en-US" sz="2200" dirty="0" smtClean="0"/>
              <a:t> </a:t>
            </a:r>
            <a:r>
              <a:rPr lang="en-US" sz="2200" dirty="0"/>
              <a:t>atividades eficazes de mentoria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6811" y="4666540"/>
            <a:ext cx="352985" cy="280797"/>
          </a:xfrm>
        </p:spPr>
        <p:txBody>
          <a:bodyPr/>
          <a:lstStyle/>
          <a:p>
            <a:fld id="{90F9BDA0-AF0E-4BA8-B742-3B9C92A3E6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5DB9507-30F8-43BB-88E2-E8E79B6E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400" y="4508599"/>
            <a:ext cx="4927871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00" baseline="30000" dirty="0">
                <a:cs typeface="Arial" panose="020B0604020202020204" pitchFamily="34" charset="0"/>
              </a:rPr>
              <a:t>1</a:t>
            </a:r>
            <a:r>
              <a:rPr lang="en-US" altLang="en-US" sz="500" dirty="0">
                <a:cs typeface="Arial" panose="020B0604020202020204" pitchFamily="34" charset="0"/>
              </a:rPr>
              <a:t> Talent Management, </a:t>
            </a:r>
            <a:r>
              <a:rPr lang="en-US" altLang="en-US" sz="500" i="1" dirty="0">
                <a:cs typeface="Arial" panose="020B0604020202020204" pitchFamily="34" charset="0"/>
              </a:rPr>
              <a:t>CEB Mentoring Journal</a:t>
            </a:r>
            <a:r>
              <a:rPr lang="en-US" altLang="en-US" sz="500" dirty="0">
                <a:cs typeface="Arial" panose="020B0604020202020204" pitchFamily="34" charset="0"/>
              </a:rPr>
              <a:t>, Arlington, VA: Corporate Executive Board, 2009, p. 7.</a:t>
            </a:r>
          </a:p>
        </p:txBody>
      </p:sp>
      <p:sp>
        <p:nvSpPr>
          <p:cNvPr id="6" name="Text Box 267">
            <a:extLst>
              <a:ext uri="{FF2B5EF4-FFF2-40B4-BE49-F238E27FC236}">
                <a16:creationId xmlns:a16="http://schemas.microsoft.com/office/drawing/2014/main" id="{08290E57-198A-4C2F-8702-E00D8DD9B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906" y="511124"/>
            <a:ext cx="2071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204" tIns="0" rIns="205146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Atividades de alto impacto para </a:t>
            </a:r>
            <a:r>
              <a:rPr lang="en-US" altLang="en-US" b="1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mentoradas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 mentores</a:t>
            </a:r>
            <a:endParaRPr lang="en-US" altLang="en-US" baseline="30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9F8F1891-913B-4A37-BA87-69EEDE0C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21" y="1921027"/>
            <a:ext cx="7370894" cy="8771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 smtClean="0">
                <a:latin typeface="+mn-lt"/>
              </a:rPr>
              <a:t>Mentor(a) </a:t>
            </a:r>
            <a:r>
              <a:rPr lang="en-US" altLang="en-US" sz="900" dirty="0" err="1">
                <a:latin typeface="+mn-lt"/>
              </a:rPr>
              <a:t>ou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 err="1" smtClean="0">
                <a:latin typeface="+mn-lt"/>
              </a:rPr>
              <a:t>mentorada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podem falar sobre uma decisão difícil que tiveram que </a:t>
            </a:r>
            <a:r>
              <a:rPr lang="en-US" altLang="en-US" sz="900" dirty="0" err="1">
                <a:latin typeface="+mn-lt"/>
              </a:rPr>
              <a:t>tomar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 err="1" smtClean="0">
                <a:latin typeface="+mn-lt"/>
              </a:rPr>
              <a:t>recentemente</a:t>
            </a:r>
            <a:r>
              <a:rPr lang="en-US" altLang="en-US" sz="900" dirty="0" smtClean="0">
                <a:latin typeface="+mn-lt"/>
              </a:rPr>
              <a:t>, </a:t>
            </a:r>
            <a:r>
              <a:rPr lang="en-US" altLang="en-US" sz="900" dirty="0">
                <a:latin typeface="+mn-lt"/>
              </a:rPr>
              <a:t>conversar sobre as opiniões levadas em consideração durante o processo e qual foi o resultado final.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A</a:t>
            </a:r>
            <a:r>
              <a:rPr lang="en-US" altLang="en-US" sz="900" dirty="0" smtClean="0">
                <a:latin typeface="+mn-lt"/>
              </a:rPr>
              <a:t>s </a:t>
            </a:r>
            <a:r>
              <a:rPr lang="en-US" altLang="en-US" sz="900" dirty="0" err="1" smtClean="0">
                <a:latin typeface="+mn-lt"/>
              </a:rPr>
              <a:t>mentoradas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podem pedir conselho ao </a:t>
            </a:r>
            <a:r>
              <a:rPr lang="en-US" altLang="en-US" sz="900" dirty="0" smtClean="0">
                <a:latin typeface="+mn-lt"/>
              </a:rPr>
              <a:t>mentor(a) </a:t>
            </a:r>
            <a:r>
              <a:rPr lang="en-US" altLang="en-US" sz="900" dirty="0">
                <a:latin typeface="+mn-lt"/>
              </a:rPr>
              <a:t>sobre um projeto ou problema.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Os mentores podem explicar algumas "regras de praxe" que aprenderam sobre como alcançar o sucesso dentro da organização.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A</a:t>
            </a:r>
            <a:r>
              <a:rPr lang="en-US" altLang="en-US" sz="900" dirty="0" smtClean="0">
                <a:latin typeface="+mn-lt"/>
              </a:rPr>
              <a:t>s </a:t>
            </a:r>
            <a:r>
              <a:rPr lang="en-US" altLang="en-US" sz="900" dirty="0" err="1" smtClean="0">
                <a:latin typeface="+mn-lt"/>
              </a:rPr>
              <a:t>mentoradas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ou os mentores podem conversar sobre um artigo ou livro que </a:t>
            </a:r>
            <a:r>
              <a:rPr lang="en-US" altLang="en-US" sz="900" dirty="0" err="1" smtClean="0">
                <a:latin typeface="+mn-lt"/>
              </a:rPr>
              <a:t>impactou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suas vidas pessoais ou profissionais.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1F69D057-951E-4504-9721-1D751F6F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1" y="1079902"/>
            <a:ext cx="735384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A</a:t>
            </a:r>
            <a:r>
              <a:rPr lang="en-US" altLang="en-US" sz="900" dirty="0" smtClean="0">
                <a:latin typeface="+mn-lt"/>
              </a:rPr>
              <a:t>s </a:t>
            </a:r>
            <a:r>
              <a:rPr lang="en-US" altLang="en-US" sz="900" dirty="0" err="1" smtClean="0">
                <a:latin typeface="+mn-lt"/>
              </a:rPr>
              <a:t>mentoradas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podem ensinar uma habilidade para o </a:t>
            </a:r>
            <a:r>
              <a:rPr lang="en-US" altLang="en-US" sz="900" dirty="0" smtClean="0">
                <a:latin typeface="+mn-lt"/>
              </a:rPr>
              <a:t>mentor(a), </a:t>
            </a:r>
            <a:r>
              <a:rPr lang="en-US" altLang="en-US" sz="900" dirty="0">
                <a:latin typeface="+mn-lt"/>
              </a:rPr>
              <a:t>contribuir com conhecimentos funcionais ou fornecer mais informações sobre a </a:t>
            </a:r>
            <a:r>
              <a:rPr lang="en-US" altLang="en-US" sz="900" dirty="0" err="1">
                <a:latin typeface="+mn-lt"/>
              </a:rPr>
              <a:t>unidade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 smtClean="0">
                <a:latin typeface="+mn-lt"/>
              </a:rPr>
              <a:t>de </a:t>
            </a:r>
            <a:r>
              <a:rPr lang="en-US" altLang="en-US" sz="900" dirty="0" err="1" smtClean="0">
                <a:latin typeface="+mn-lt"/>
              </a:rPr>
              <a:t>negócio</a:t>
            </a:r>
            <a:r>
              <a:rPr lang="en-US" altLang="en-US" sz="900" dirty="0" smtClean="0">
                <a:latin typeface="+mn-lt"/>
              </a:rPr>
              <a:t> da </a:t>
            </a:r>
            <a:r>
              <a:rPr lang="en-US" altLang="en-US" sz="900" dirty="0" err="1" smtClean="0">
                <a:latin typeface="+mn-lt"/>
              </a:rPr>
              <a:t>mentorada</a:t>
            </a:r>
            <a:r>
              <a:rPr lang="en-US" altLang="en-US" sz="900" dirty="0" smtClean="0">
                <a:latin typeface="+mn-lt"/>
              </a:rPr>
              <a:t>.</a:t>
            </a:r>
            <a:endParaRPr lang="en-US" altLang="en-US" sz="900" dirty="0">
              <a:latin typeface="+mn-lt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A</a:t>
            </a:r>
            <a:r>
              <a:rPr lang="en-US" altLang="en-US" sz="900" dirty="0" smtClean="0">
                <a:latin typeface="+mn-lt"/>
              </a:rPr>
              <a:t>s </a:t>
            </a:r>
            <a:r>
              <a:rPr lang="en-US" altLang="en-US" sz="900" dirty="0" err="1" smtClean="0">
                <a:latin typeface="+mn-lt"/>
              </a:rPr>
              <a:t>mentoradas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podem </a:t>
            </a:r>
            <a:r>
              <a:rPr lang="en-US" altLang="en-US" sz="900" dirty="0" err="1">
                <a:latin typeface="+mn-lt"/>
              </a:rPr>
              <a:t>observar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o</a:t>
            </a:r>
            <a:r>
              <a:rPr lang="en-US" altLang="en-US" sz="900" dirty="0" smtClean="0">
                <a:latin typeface="+mn-lt"/>
              </a:rPr>
              <a:t> mentor(a) </a:t>
            </a:r>
            <a:r>
              <a:rPr lang="en-US" altLang="en-US" sz="900" dirty="0">
                <a:latin typeface="+mn-lt"/>
              </a:rPr>
              <a:t>em uma reunião ou apresentação para ganhar exposição.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A</a:t>
            </a:r>
            <a:r>
              <a:rPr lang="en-US" altLang="en-US" sz="900" dirty="0" smtClean="0">
                <a:latin typeface="+mn-lt"/>
              </a:rPr>
              <a:t>s </a:t>
            </a:r>
            <a:r>
              <a:rPr lang="en-US" altLang="en-US" sz="900" dirty="0">
                <a:latin typeface="+mn-lt"/>
              </a:rPr>
              <a:t>mentorados podem pedir para o </a:t>
            </a:r>
            <a:r>
              <a:rPr lang="en-US" altLang="en-US" sz="900" dirty="0" smtClean="0">
                <a:latin typeface="+mn-lt"/>
              </a:rPr>
              <a:t>mentor(a) </a:t>
            </a:r>
            <a:r>
              <a:rPr lang="en-US" altLang="en-US" sz="900" dirty="0" err="1" smtClean="0">
                <a:latin typeface="+mn-lt"/>
              </a:rPr>
              <a:t>observá</a:t>
            </a:r>
            <a:r>
              <a:rPr lang="en-US" altLang="en-US" sz="900" dirty="0" smtClean="0">
                <a:latin typeface="+mn-lt"/>
              </a:rPr>
              <a:t>-las </a:t>
            </a:r>
            <a:r>
              <a:rPr lang="en-US" altLang="en-US" sz="900" dirty="0">
                <a:latin typeface="+mn-lt"/>
              </a:rPr>
              <a:t>durante uma apresentação para dar feedback. </a:t>
            </a:r>
            <a:endParaRPr lang="en-US" altLang="en-US" sz="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76F2A303-A16C-4B9A-8317-FD4F916C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84" y="1139931"/>
            <a:ext cx="1181154" cy="596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850" b="1" dirty="0">
                <a:solidFill>
                  <a:schemeClr val="bg1"/>
                </a:solidFill>
                <a:cs typeface="Arial" panose="020B0604020202020204" pitchFamily="34" charset="0"/>
              </a:rPr>
              <a:t>Desenvolvimento de habilidades</a:t>
            </a:r>
            <a:endParaRPr lang="en-US" altLang="en-US" sz="85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27B41A4E-1E3D-463F-9AF0-EA8F1290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84" y="2084020"/>
            <a:ext cx="1181154" cy="56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850" b="1" dirty="0">
                <a:solidFill>
                  <a:schemeClr val="bg1"/>
                </a:solidFill>
                <a:cs typeface="Arial" panose="020B0604020202020204" pitchFamily="34" charset="0"/>
              </a:rPr>
              <a:t>Compartilhamento de conhecimentos</a:t>
            </a:r>
            <a:endParaRPr lang="en-US" altLang="en-US" sz="85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731C70DA-8995-4C78-86A3-30E34580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20" y="2925413"/>
            <a:ext cx="7370895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 err="1">
                <a:latin typeface="+mn-lt"/>
              </a:rPr>
              <a:t>Ligar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 err="1" smtClean="0">
                <a:latin typeface="+mn-lt"/>
              </a:rPr>
              <a:t>uma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para o </a:t>
            </a:r>
            <a:r>
              <a:rPr lang="en-US" altLang="en-US" sz="900" dirty="0" smtClean="0">
                <a:latin typeface="+mn-lt"/>
              </a:rPr>
              <a:t>outro(a) </a:t>
            </a:r>
            <a:r>
              <a:rPr lang="en-US" altLang="en-US" sz="900" dirty="0">
                <a:latin typeface="+mn-lt"/>
              </a:rPr>
              <a:t>para ver como estão as coisas, mesmo que seja fora da reunião mensal já agendada.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  <a:cs typeface="Arial" panose="020B0604020202020204" pitchFamily="34" charset="0"/>
              </a:rPr>
              <a:t>Marque um horário com outra dupla de mentoria para conversar sobre o que estão fazendo no programa.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O </a:t>
            </a:r>
            <a:r>
              <a:rPr lang="en-US" altLang="en-US" sz="900" dirty="0" smtClean="0">
                <a:latin typeface="+mn-lt"/>
              </a:rPr>
              <a:t>mentor(a) </a:t>
            </a:r>
            <a:r>
              <a:rPr lang="en-US" altLang="en-US" sz="900" dirty="0">
                <a:latin typeface="+mn-lt"/>
              </a:rPr>
              <a:t>pode </a:t>
            </a:r>
            <a:r>
              <a:rPr lang="en-US" altLang="en-US" sz="900" dirty="0" err="1">
                <a:latin typeface="+mn-lt"/>
              </a:rPr>
              <a:t>apresentar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 smtClean="0">
                <a:latin typeface="+mn-lt"/>
              </a:rPr>
              <a:t>a </a:t>
            </a:r>
            <a:r>
              <a:rPr lang="en-US" altLang="en-US" sz="900" dirty="0" err="1" smtClean="0">
                <a:latin typeface="+mn-lt"/>
              </a:rPr>
              <a:t>mentorada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a alguém em sua rede de </a:t>
            </a:r>
            <a:r>
              <a:rPr lang="en-US" altLang="en-US" sz="900" dirty="0" err="1">
                <a:latin typeface="+mn-lt"/>
              </a:rPr>
              <a:t>relacionamentos</a:t>
            </a:r>
            <a:r>
              <a:rPr lang="en-US" altLang="en-US" sz="900" dirty="0">
                <a:latin typeface="+mn-lt"/>
              </a:rPr>
              <a:t> </a:t>
            </a:r>
            <a:r>
              <a:rPr lang="en-US" altLang="en-US" sz="900" dirty="0" smtClean="0">
                <a:latin typeface="+mn-lt"/>
              </a:rPr>
              <a:t>da </a:t>
            </a:r>
            <a:r>
              <a:rPr lang="en-US" altLang="en-US" sz="900" dirty="0" err="1" smtClean="0">
                <a:latin typeface="+mn-lt"/>
              </a:rPr>
              <a:t>área</a:t>
            </a:r>
            <a:r>
              <a:rPr lang="en-US" altLang="en-US" sz="900" dirty="0" smtClean="0">
                <a:latin typeface="+mn-lt"/>
              </a:rPr>
              <a:t> de </a:t>
            </a:r>
            <a:r>
              <a:rPr lang="en-US" altLang="en-US" sz="900" dirty="0" err="1" smtClean="0">
                <a:latin typeface="+mn-lt"/>
              </a:rPr>
              <a:t>negócio</a:t>
            </a:r>
            <a:r>
              <a:rPr lang="en-US" altLang="en-US" sz="900" dirty="0" smtClean="0">
                <a:latin typeface="+mn-lt"/>
              </a:rPr>
              <a:t> em </a:t>
            </a:r>
            <a:r>
              <a:rPr lang="en-US" altLang="en-US" sz="900" dirty="0">
                <a:latin typeface="+mn-lt"/>
              </a:rPr>
              <a:t>que </a:t>
            </a:r>
            <a:r>
              <a:rPr lang="en-US" altLang="en-US" sz="900" dirty="0" smtClean="0">
                <a:latin typeface="+mn-lt"/>
              </a:rPr>
              <a:t>a </a:t>
            </a:r>
            <a:r>
              <a:rPr lang="en-US" altLang="en-US" sz="900" dirty="0" err="1" smtClean="0">
                <a:latin typeface="+mn-lt"/>
              </a:rPr>
              <a:t>mentorada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tem interesse. </a:t>
            </a:r>
          </a:p>
        </p:txBody>
      </p:sp>
      <p:sp>
        <p:nvSpPr>
          <p:cNvPr id="14" name="Text Box 55">
            <a:extLst>
              <a:ext uri="{FF2B5EF4-FFF2-40B4-BE49-F238E27FC236}">
                <a16:creationId xmlns:a16="http://schemas.microsoft.com/office/drawing/2014/main" id="{B985F5F4-21FF-4A87-82F9-CCE24509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84" y="3010118"/>
            <a:ext cx="1181154" cy="466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850" b="1" dirty="0">
                <a:solidFill>
                  <a:schemeClr val="bg1"/>
                </a:solidFill>
                <a:cs typeface="Arial" panose="020B0604020202020204" pitchFamily="34" charset="0"/>
              </a:rPr>
              <a:t>Troca de experiências</a:t>
            </a:r>
            <a:endParaRPr lang="en-US" altLang="en-US" sz="85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56">
            <a:extLst>
              <a:ext uri="{FF2B5EF4-FFF2-40B4-BE49-F238E27FC236}">
                <a16:creationId xmlns:a16="http://schemas.microsoft.com/office/drawing/2014/main" id="{15A7120D-9C25-492E-9777-AF649AA0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84" y="3926319"/>
            <a:ext cx="1181154" cy="466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850" b="1" dirty="0">
                <a:solidFill>
                  <a:schemeClr val="bg1"/>
                </a:solidFill>
                <a:cs typeface="Arial" panose="020B0604020202020204" pitchFamily="34" charset="0"/>
              </a:rPr>
              <a:t>Conselhos para a carreira</a:t>
            </a:r>
            <a:endParaRPr lang="en-US" altLang="en-US" sz="85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172ADD2-3554-46C0-9F91-C2E1CA1B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3827438"/>
            <a:ext cx="7370893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91440" bIns="91440">
            <a:spAutoFit/>
          </a:bodyPr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A</a:t>
            </a:r>
            <a:r>
              <a:rPr lang="en-US" altLang="en-US" sz="900" dirty="0" smtClean="0">
                <a:latin typeface="+mn-lt"/>
              </a:rPr>
              <a:t>s </a:t>
            </a:r>
            <a:r>
              <a:rPr lang="en-US" altLang="en-US" sz="900" dirty="0" err="1" smtClean="0">
                <a:latin typeface="+mn-lt"/>
              </a:rPr>
              <a:t>mentoradas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podem pedir ao </a:t>
            </a:r>
            <a:r>
              <a:rPr lang="en-US" altLang="en-US" sz="900" dirty="0" smtClean="0">
                <a:latin typeface="+mn-lt"/>
              </a:rPr>
              <a:t>mentor(a) </a:t>
            </a:r>
            <a:r>
              <a:rPr lang="en-US" altLang="en-US" sz="900" dirty="0">
                <a:latin typeface="+mn-lt"/>
              </a:rPr>
              <a:t>para revisar o currículo e dar feedback.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900" dirty="0">
                <a:latin typeface="+mn-lt"/>
              </a:rPr>
              <a:t>Ofereça-se para entrar em detalhes sobre a sua trajetória </a:t>
            </a:r>
            <a:r>
              <a:rPr lang="en-US" altLang="en-US" sz="900" dirty="0" err="1">
                <a:latin typeface="+mn-lt"/>
              </a:rPr>
              <a:t>profissional</a:t>
            </a:r>
            <a:r>
              <a:rPr lang="en-US" altLang="en-US" sz="900" dirty="0" smtClean="0">
                <a:latin typeface="+mn-lt"/>
              </a:rPr>
              <a:t>. Como </a:t>
            </a:r>
            <a:r>
              <a:rPr lang="en-US" altLang="en-US" sz="900" dirty="0">
                <a:latin typeface="+mn-lt"/>
              </a:rPr>
              <a:t>deu início à </a:t>
            </a:r>
            <a:r>
              <a:rPr lang="en-US" altLang="en-US" sz="900" dirty="0" err="1">
                <a:latin typeface="+mn-lt"/>
              </a:rPr>
              <a:t>carreira</a:t>
            </a:r>
            <a:r>
              <a:rPr lang="en-US" altLang="en-US" sz="900" dirty="0" smtClean="0">
                <a:latin typeface="+mn-lt"/>
              </a:rPr>
              <a:t>? </a:t>
            </a:r>
            <a:r>
              <a:rPr lang="en-US" altLang="en-US" sz="900" dirty="0" err="1" smtClean="0">
                <a:latin typeface="+mn-lt"/>
              </a:rPr>
              <a:t>Quais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mudanças fez com o passar do tempo</a:t>
            </a:r>
            <a:r>
              <a:rPr lang="en-US" altLang="en-US" sz="900" dirty="0" smtClean="0">
                <a:latin typeface="+mn-lt"/>
              </a:rPr>
              <a:t>? </a:t>
            </a:r>
            <a:r>
              <a:rPr lang="en-US" altLang="en-US" sz="900" dirty="0" err="1" smtClean="0">
                <a:latin typeface="+mn-lt"/>
              </a:rPr>
              <a:t>Inclua</a:t>
            </a:r>
            <a:r>
              <a:rPr lang="en-US" altLang="en-US" sz="900" dirty="0" smtClean="0">
                <a:latin typeface="+mn-lt"/>
              </a:rPr>
              <a:t> </a:t>
            </a:r>
            <a:r>
              <a:rPr lang="en-US" altLang="en-US" sz="900" dirty="0">
                <a:latin typeface="+mn-lt"/>
              </a:rPr>
              <a:t>os pontos altos e baixos e como esse aprendizado ajudou você.</a:t>
            </a:r>
          </a:p>
        </p:txBody>
      </p:sp>
    </p:spTree>
    <p:extLst>
      <p:ext uri="{BB962C8B-B14F-4D97-AF65-F5344CB8AC3E}">
        <p14:creationId xmlns:p14="http://schemas.microsoft.com/office/powerpoint/2010/main" val="14474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Monitore as </a:t>
            </a:r>
            <a:r>
              <a:rPr lang="en-US" dirty="0" err="1"/>
              <a:t>aspirações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mentorada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D97D-0BD5-6447-AC59-390EC2EC7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Arial" panose="020B0604020202020204" pitchFamily="34" charset="0"/>
              </a:rPr>
              <a:t>Principais perguntas a serem </a:t>
            </a:r>
            <a:r>
              <a:rPr lang="en-US" sz="1100" b="1" dirty="0" err="1">
                <a:latin typeface="Arial" panose="020B0604020202020204" pitchFamily="34" charset="0"/>
              </a:rPr>
              <a:t>feitas</a:t>
            </a:r>
            <a:r>
              <a:rPr lang="en-US" sz="1100" b="1" dirty="0">
                <a:latin typeface="Arial" panose="020B0604020202020204" pitchFamily="34" charset="0"/>
              </a:rPr>
              <a:t> </a:t>
            </a:r>
            <a:r>
              <a:rPr lang="en-US" sz="1100" b="1" dirty="0" smtClean="0">
                <a:latin typeface="Arial" panose="020B0604020202020204" pitchFamily="34" charset="0"/>
              </a:rPr>
              <a:t>à </a:t>
            </a:r>
            <a:r>
              <a:rPr lang="en-US" sz="1100" b="1" dirty="0" err="1" smtClean="0">
                <a:latin typeface="Arial" panose="020B0604020202020204" pitchFamily="34" charset="0"/>
              </a:rPr>
              <a:t>mentorada</a:t>
            </a:r>
            <a:r>
              <a:rPr lang="en-US" sz="1100" b="1" dirty="0" smtClean="0">
                <a:latin typeface="Arial" panose="020B0604020202020204" pitchFamily="34" charset="0"/>
              </a:rPr>
              <a:t>:</a:t>
            </a:r>
            <a:endParaRPr lang="en-US" sz="1100" b="1" dirty="0">
              <a:latin typeface="Arial" panose="020B0604020202020204" pitchFamily="34" charset="0"/>
            </a:endParaRPr>
          </a:p>
          <a:p>
            <a:endParaRPr lang="en-US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71450" lvl="0" indent="-171450"/>
            <a:r>
              <a:rPr lang="en-US" sz="1000" b="1" dirty="0">
                <a:latin typeface="Arial" panose="020B0604020202020204" pitchFamily="34" charset="0"/>
              </a:rPr>
              <a:t>Nível de atividade</a:t>
            </a:r>
            <a:r>
              <a:rPr lang="en-US" sz="1000" dirty="0">
                <a:latin typeface="Arial" panose="020B0604020202020204" pitchFamily="34" charset="0"/>
              </a:rPr>
              <a:t>:Até que ponto a sua função atual requer que você trabalhe num ritmo mais acelerado e seja multitarefas sob pressão para cumprir com os prazos? </a:t>
            </a:r>
            <a:endParaRPr lang="en-US" sz="1000" b="1" dirty="0">
              <a:latin typeface="Arial" panose="020B0604020202020204" pitchFamily="34" charset="0"/>
            </a:endParaRPr>
          </a:p>
          <a:p>
            <a:pPr marL="171450" indent="-171450"/>
            <a:r>
              <a:rPr lang="en-US" sz="1000" b="1" dirty="0">
                <a:latin typeface="Arial" panose="020B0604020202020204" pitchFamily="34" charset="0"/>
              </a:rPr>
              <a:t>Poder</a:t>
            </a:r>
            <a:r>
              <a:rPr lang="en-US" sz="1000" dirty="0">
                <a:latin typeface="Arial" panose="020B0604020202020204" pitchFamily="34" charset="0"/>
              </a:rPr>
              <a:t>:Até que ponto você teve a oportunidade de assumir mais responsabilidades, exercer autoridade e influenciar os demais na sua função atual?</a:t>
            </a:r>
            <a:endParaRPr lang="en-US" sz="1000" b="1" dirty="0">
              <a:latin typeface="Arial" panose="020B0604020202020204" pitchFamily="34" charset="0"/>
            </a:endParaRPr>
          </a:p>
          <a:p>
            <a:pPr marL="171450" lvl="0" indent="-171450"/>
            <a:r>
              <a:rPr lang="en-US" sz="1000" b="1" dirty="0">
                <a:latin typeface="Arial" panose="020B0604020202020204" pitchFamily="34" charset="0"/>
              </a:rPr>
              <a:t>Imersão</a:t>
            </a:r>
            <a:r>
              <a:rPr lang="en-US" sz="1000" dirty="0">
                <a:latin typeface="Arial" panose="020B0604020202020204" pitchFamily="34" charset="0"/>
              </a:rPr>
              <a:t>:Quanta dedicação pessoal além do normal a sua função atual exige de você?</a:t>
            </a:r>
            <a:endParaRPr lang="en-US" sz="1000" b="1" dirty="0">
              <a:latin typeface="Arial" panose="020B0604020202020204" pitchFamily="34" charset="0"/>
            </a:endParaRPr>
          </a:p>
          <a:p>
            <a:pPr marL="171450" indent="-171450"/>
            <a:r>
              <a:rPr lang="en-US" sz="1000" b="1" dirty="0">
                <a:latin typeface="Arial" panose="020B0604020202020204" pitchFamily="34" charset="0"/>
              </a:rPr>
              <a:t>Interesse</a:t>
            </a:r>
            <a:r>
              <a:rPr lang="en-US" sz="1000" dirty="0">
                <a:latin typeface="Arial" panose="020B0604020202020204" pitchFamily="34" charset="0"/>
              </a:rPr>
              <a:t>:Quanta variedade e quanto estímulo a sua função atual tem a oferecer?</a:t>
            </a:r>
            <a:endParaRPr lang="en-US" sz="1000" b="1" dirty="0">
              <a:latin typeface="Arial" panose="020B0604020202020204" pitchFamily="34" charset="0"/>
            </a:endParaRPr>
          </a:p>
          <a:p>
            <a:pPr marL="171450" indent="-171450"/>
            <a:r>
              <a:rPr lang="en-US" sz="1000" b="1" dirty="0">
                <a:latin typeface="Arial" panose="020B0604020202020204" pitchFamily="34" charset="0"/>
              </a:rPr>
              <a:t>Flexibilidade</a:t>
            </a:r>
            <a:r>
              <a:rPr lang="en-US" sz="1000" dirty="0">
                <a:latin typeface="Arial" panose="020B0604020202020204" pitchFamily="34" charset="0"/>
              </a:rPr>
              <a:t>:Até que ponto a sua função atual lhe permite maneiras mais fluídas de trabalhar e abordagens menos estruturadas e processuais?</a:t>
            </a:r>
          </a:p>
          <a:p>
            <a:pPr marL="171450" indent="-171450"/>
            <a:r>
              <a:rPr lang="en-US" sz="1000" b="1" dirty="0">
                <a:latin typeface="Arial" panose="020B0604020202020204" pitchFamily="34" charset="0"/>
              </a:rPr>
              <a:t>Autonomia</a:t>
            </a:r>
            <a:r>
              <a:rPr lang="en-US" sz="1000" dirty="0">
                <a:latin typeface="Arial" panose="020B0604020202020204" pitchFamily="34" charset="0"/>
              </a:rPr>
              <a:t>:Quanta independência e amplitude a sua função atual lhe dá para determinar a sua abordagem e organizar o seu trabalho?</a:t>
            </a:r>
          </a:p>
          <a:p>
            <a:endParaRPr lang="en-US" sz="800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017C6-66DD-C844-8E93-3C03029C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000" b="1" dirty="0">
                <a:latin typeface="Arial" panose="020B0604020202020204" pitchFamily="34" charset="0"/>
              </a:rPr>
              <a:t>Como você pode influenciar as </a:t>
            </a:r>
            <a:r>
              <a:rPr lang="en-US" altLang="en-US" sz="1000" b="1" dirty="0" err="1">
                <a:latin typeface="Arial" panose="020B0604020202020204" pitchFamily="34" charset="0"/>
              </a:rPr>
              <a:t>aspirações</a:t>
            </a:r>
            <a:r>
              <a:rPr lang="en-US" altLang="en-US" sz="1000" b="1" dirty="0">
                <a:latin typeface="Arial" panose="020B0604020202020204" pitchFamily="34" charset="0"/>
              </a:rPr>
              <a:t> </a:t>
            </a:r>
            <a:r>
              <a:rPr lang="en-US" altLang="en-US" sz="1000" b="1" dirty="0" smtClean="0">
                <a:latin typeface="Arial" panose="020B0604020202020204" pitchFamily="34" charset="0"/>
              </a:rPr>
              <a:t>da </a:t>
            </a:r>
            <a:r>
              <a:rPr lang="en-US" altLang="en-US" sz="1000" b="1" dirty="0" err="1" smtClean="0">
                <a:latin typeface="Arial" panose="020B0604020202020204" pitchFamily="34" charset="0"/>
              </a:rPr>
              <a:t>mentorada</a:t>
            </a:r>
            <a:r>
              <a:rPr lang="en-US" altLang="en-US" sz="1000" b="1" dirty="0" smtClean="0">
                <a:latin typeface="Arial" panose="020B0604020202020204" pitchFamily="34" charset="0"/>
              </a:rPr>
              <a:t>:</a:t>
            </a:r>
            <a:endParaRPr lang="en-US" altLang="en-US" sz="1000" b="1" dirty="0">
              <a:latin typeface="Arial" panose="020B0604020202020204" pitchFamily="34" charset="0"/>
            </a:endParaRPr>
          </a:p>
          <a:p>
            <a:endParaRPr lang="en-US" altLang="en-US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000" dirty="0"/>
              <a:t>Faça as devidas apresentações em </a:t>
            </a:r>
            <a:r>
              <a:rPr lang="en-US" altLang="en-US" sz="1000" dirty="0" err="1"/>
              <a:t>outras</a:t>
            </a:r>
            <a:r>
              <a:rPr lang="en-US" altLang="en-US" sz="1000" dirty="0"/>
              <a:t> </a:t>
            </a:r>
            <a:r>
              <a:rPr lang="en-US" altLang="en-US" sz="1000" dirty="0" err="1" smtClean="0"/>
              <a:t>áreas</a:t>
            </a:r>
            <a:r>
              <a:rPr lang="en-US" altLang="en-US" sz="1000" dirty="0" smtClean="0"/>
              <a:t> de </a:t>
            </a:r>
            <a:r>
              <a:rPr lang="en-US" altLang="en-US" sz="1000" dirty="0" err="1" smtClean="0"/>
              <a:t>negócio</a:t>
            </a:r>
            <a:r>
              <a:rPr lang="en-US" altLang="en-US" sz="1000" dirty="0" smtClean="0"/>
              <a:t> </a:t>
            </a:r>
            <a:r>
              <a:rPr lang="en-US" altLang="en-US" sz="1000" dirty="0"/>
              <a:t>para ajudar a ampliar a rede de </a:t>
            </a:r>
            <a:r>
              <a:rPr lang="en-US" altLang="en-US" sz="1000" dirty="0" err="1"/>
              <a:t>relacionamentos</a:t>
            </a:r>
            <a:r>
              <a:rPr lang="en-US" altLang="en-US" sz="1000" dirty="0"/>
              <a:t> </a:t>
            </a:r>
            <a:r>
              <a:rPr lang="en-US" altLang="en-US" sz="1000" dirty="0" smtClean="0"/>
              <a:t>de </a:t>
            </a:r>
            <a:r>
              <a:rPr lang="en-US" altLang="en-US" sz="1000" dirty="0" err="1" smtClean="0"/>
              <a:t>sua</a:t>
            </a:r>
            <a:r>
              <a:rPr lang="en-US" altLang="en-US" sz="1000" dirty="0" smtClean="0"/>
              <a:t> </a:t>
            </a:r>
            <a:r>
              <a:rPr lang="en-US" altLang="en-US" sz="1000" dirty="0" err="1" smtClean="0"/>
              <a:t>mentorada</a:t>
            </a:r>
            <a:r>
              <a:rPr lang="en-US" altLang="en-US" sz="1000" dirty="0" smtClean="0"/>
              <a:t>.</a:t>
            </a:r>
            <a:endParaRPr lang="en-US" altLang="en-US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000" dirty="0"/>
              <a:t>Ofereça </a:t>
            </a:r>
            <a:r>
              <a:rPr lang="en-US" altLang="en-US" sz="1000" dirty="0" err="1"/>
              <a:t>exposição</a:t>
            </a:r>
            <a:r>
              <a:rPr lang="en-US" altLang="en-US" sz="1000" dirty="0"/>
              <a:t> </a:t>
            </a:r>
            <a:r>
              <a:rPr lang="en-US" altLang="en-US" sz="1000" dirty="0" smtClean="0"/>
              <a:t>junto a</a:t>
            </a:r>
            <a:r>
              <a:rPr lang="en-US" altLang="en-US" sz="1000" dirty="0" smtClean="0"/>
              <a:t> </a:t>
            </a:r>
            <a:r>
              <a:rPr lang="en-US" altLang="en-US" sz="1000" dirty="0" err="1"/>
              <a:t>líderes</a:t>
            </a:r>
            <a:r>
              <a:rPr lang="en-US" altLang="en-US" sz="1000" dirty="0"/>
              <a:t> </a:t>
            </a:r>
            <a:r>
              <a:rPr lang="en-US" altLang="en-US" sz="1000" dirty="0" err="1" smtClean="0"/>
              <a:t>seniores</a:t>
            </a:r>
            <a:endParaRPr lang="en-US" altLang="en-US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000" dirty="0"/>
              <a:t>Compartilhe com </a:t>
            </a:r>
            <a:r>
              <a:rPr lang="en-US" altLang="en-US" sz="1000" dirty="0"/>
              <a:t>a</a:t>
            </a:r>
            <a:r>
              <a:rPr lang="en-US" altLang="en-US" sz="1000" dirty="0" smtClean="0"/>
              <a:t> </a:t>
            </a:r>
            <a:r>
              <a:rPr lang="en-US" altLang="en-US" sz="1000" dirty="0" err="1" smtClean="0"/>
              <a:t>mentorada</a:t>
            </a:r>
            <a:r>
              <a:rPr lang="en-US" altLang="en-US" sz="1000" dirty="0" smtClean="0"/>
              <a:t> </a:t>
            </a:r>
            <a:r>
              <a:rPr lang="en-US" altLang="en-US" sz="1000" dirty="0"/>
              <a:t>oportunidades específicas dentro da empresa como um todo, desde que estejam alinhadas com os interesses identificados nas perguntas à esquerda.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000" dirty="0"/>
              <a:t>Compartilhe experiências pessoais sobre como a sua carreira progrediu, as vezes em que teve dúvidas e fracassou e o que lhe dá motivação na sua função.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000" dirty="0"/>
              <a:t>Compartilhe quaisquer percepções que possa ter sobre como as mudanças estão afetando as oportunidades de liderança.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A0FBA0-C7E4-4060-956E-A247D28C315D}"/>
              </a:ext>
            </a:extLst>
          </p:cNvPr>
          <p:cNvCxnSpPr>
            <a:cxnSpLocks/>
          </p:cNvCxnSpPr>
          <p:nvPr/>
        </p:nvCxnSpPr>
        <p:spPr>
          <a:xfrm>
            <a:off x="4516340" y="972889"/>
            <a:ext cx="0" cy="371178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16FE8-699C-6641-967C-80EDC0875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370" y="2086376"/>
            <a:ext cx="6678107" cy="1347667"/>
          </a:xfrm>
        </p:spPr>
        <p:txBody>
          <a:bodyPr/>
          <a:lstStyle/>
          <a:p>
            <a:r>
              <a:rPr lang="en-US" dirty="0"/>
              <a:t>Avaliação do relacionamento</a:t>
            </a:r>
          </a:p>
        </p:txBody>
      </p:sp>
    </p:spTree>
    <p:extLst>
      <p:ext uri="{BB962C8B-B14F-4D97-AF65-F5344CB8AC3E}">
        <p14:creationId xmlns:p14="http://schemas.microsoft.com/office/powerpoint/2010/main" val="18759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703E953-5CF5-1543-B0AA-93463297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Avalie o sucesso do relacionamento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Box 80">
            <a:extLst>
              <a:ext uri="{FF2B5EF4-FFF2-40B4-BE49-F238E27FC236}">
                <a16:creationId xmlns:a16="http://schemas.microsoft.com/office/drawing/2014/main" id="{BCC5C2C4-FEC4-4FE7-A439-08463278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192" y="1483638"/>
            <a:ext cx="272141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204" tIns="0" rIns="205146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Avaliação do relacionamento colaborativo</a:t>
            </a:r>
            <a:r>
              <a:rPr lang="en-US" altLang="en-US" sz="800" baseline="30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3D6BAA05-AC1F-4DFA-BFF7-00140ECD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" y="4415271"/>
            <a:ext cx="8228011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00" baseline="30000" dirty="0">
                <a:cs typeface="Arial" panose="020B0604020202020204" pitchFamily="34" charset="0"/>
              </a:rPr>
              <a:t>1</a:t>
            </a:r>
            <a:r>
              <a:rPr lang="en-US" altLang="en-US" sz="500" dirty="0">
                <a:cs typeface="Arial" panose="020B0604020202020204" pitchFamily="34" charset="0"/>
              </a:rPr>
              <a:t> CLC Human Resources, </a:t>
            </a:r>
            <a:r>
              <a:rPr lang="en-US" altLang="en-US" sz="500" i="1" dirty="0">
                <a:cs typeface="Arial" panose="020B0604020202020204" pitchFamily="34" charset="0"/>
              </a:rPr>
              <a:t>Mentoring Programs</a:t>
            </a:r>
            <a:r>
              <a:rPr lang="en-US" altLang="en-US" sz="500" dirty="0">
                <a:cs typeface="Arial" panose="020B0604020202020204" pitchFamily="34" charset="0"/>
              </a:rPr>
              <a:t>, Arlington, VA: Corporate Executive Board, 2009, p. 11.</a:t>
            </a:r>
          </a:p>
        </p:txBody>
      </p:sp>
      <p:graphicFrame>
        <p:nvGraphicFramePr>
          <p:cNvPr id="7" name="Group 185">
            <a:extLst>
              <a:ext uri="{FF2B5EF4-FFF2-40B4-BE49-F238E27FC236}">
                <a16:creationId xmlns:a16="http://schemas.microsoft.com/office/drawing/2014/main" id="{55821C49-6BCF-4D5E-840F-DB7BA505B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01043"/>
              </p:ext>
            </p:extLst>
          </p:nvPr>
        </p:nvGraphicFramePr>
        <p:xfrm>
          <a:off x="457994" y="1705456"/>
          <a:ext cx="8228011" cy="2587846"/>
        </p:xfrm>
        <a:graphic>
          <a:graphicData uri="http://schemas.openxmlformats.org/drawingml/2006/table">
            <a:tbl>
              <a:tblPr/>
              <a:tblGrid>
                <a:gridCol w="5433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perguntas a serem </a:t>
                      </a: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feitas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mentorada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Estamos nos reunindo na frequência apropriada e com tempo suficiente?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 dando continuidade às medidas a serem tomadas após cada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Estou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fazendo um bom trabalho ao dar continuidades às minhas medidas?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que mais gosta no seu relacionamento de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mentoria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Do que menos gosta?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Acha que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estou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desafiando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seus comportamentos e as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suas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suposições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Estou ajudando você a ter uma visão mais ampla?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aprendendo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relacionamento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Quais habilidades está criando como resultado deste relacionamento?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Estou fornecendo o tipo certo de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apoio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suficiente?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estamos progredindo nas metas e nos objetivos que estabelecemos no início do relacionamento?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142E4D2-B7A0-46AB-ABA6-1851D2358ADB}"/>
              </a:ext>
            </a:extLst>
          </p:cNvPr>
          <p:cNvSpPr/>
          <p:nvPr/>
        </p:nvSpPr>
        <p:spPr>
          <a:xfrm>
            <a:off x="374904" y="1063340"/>
            <a:ext cx="835992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Para garantir que a mentoria continuará sendo benéfica tanto para você como para o </a:t>
            </a:r>
            <a:r>
              <a:rPr lang="en-US" alt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mentor(a), 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use o formulário abaixo para iniciar uma conversa a cada quatro ou seis meses a respeito da eficácia do seu relacionamento:</a:t>
            </a:r>
          </a:p>
        </p:txBody>
      </p:sp>
    </p:spTree>
    <p:extLst>
      <p:ext uri="{BB962C8B-B14F-4D97-AF65-F5344CB8AC3E}">
        <p14:creationId xmlns:p14="http://schemas.microsoft.com/office/powerpoint/2010/main" val="12261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16FE8-699C-6641-967C-80EDC0875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370" y="2086376"/>
            <a:ext cx="6678107" cy="1347667"/>
          </a:xfrm>
        </p:spPr>
        <p:txBody>
          <a:bodyPr/>
          <a:lstStyle/>
          <a:p>
            <a:r>
              <a:rPr lang="en-US" dirty="0" smtClean="0"/>
              <a:t>Obrigado(a)!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09089"/>
            <a:ext cx="8322099" cy="549381"/>
          </a:xfrm>
        </p:spPr>
        <p:txBody>
          <a:bodyPr/>
          <a:lstStyle/>
          <a:p>
            <a:r>
              <a:rPr lang="en-US" dirty="0"/>
              <a:t>Índice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17838-2BB0-4EC9-9EE7-38992CBE3D75}"/>
              </a:ext>
            </a:extLst>
          </p:cNvPr>
          <p:cNvSpPr txBox="1"/>
          <p:nvPr/>
        </p:nvSpPr>
        <p:spPr>
          <a:xfrm>
            <a:off x="281020" y="745482"/>
            <a:ext cx="7513916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Compreensão do valor</a:t>
            </a:r>
          </a:p>
          <a:p>
            <a:pPr>
              <a:tabLst>
                <a:tab pos="6629400" algn="l"/>
              </a:tabLst>
            </a:pPr>
            <a:r>
              <a:rPr lang="en-US" sz="1100" dirty="0"/>
              <a:t>Mentoria organizacional e </a:t>
            </a:r>
            <a:r>
              <a:rPr lang="en-US" sz="1100" dirty="0" err="1"/>
              <a:t>pessoal</a:t>
            </a:r>
            <a:r>
              <a:rPr lang="en-US" sz="1100" dirty="0"/>
              <a:t>	Página 5</a:t>
            </a:r>
          </a:p>
          <a:p>
            <a:pPr>
              <a:tabLst>
                <a:tab pos="6629400" algn="l"/>
              </a:tabLst>
            </a:pPr>
            <a:r>
              <a:rPr lang="en-US" sz="1100" dirty="0" err="1"/>
              <a:t>Reconheça</a:t>
            </a:r>
            <a:r>
              <a:rPr lang="en-US" sz="1100" dirty="0"/>
              <a:t> o que é e o que não é </a:t>
            </a:r>
            <a:r>
              <a:rPr lang="en-US" sz="1100" dirty="0" err="1"/>
              <a:t>mentoria</a:t>
            </a:r>
            <a:r>
              <a:rPr lang="en-US" sz="1100" dirty="0"/>
              <a:t>	Página 6</a:t>
            </a:r>
          </a:p>
          <a:p>
            <a:pPr>
              <a:tabLst>
                <a:tab pos="6629400" algn="l"/>
              </a:tabLst>
            </a:pPr>
            <a:r>
              <a:rPr lang="en-US" sz="1100" dirty="0" err="1"/>
              <a:t>Identifique</a:t>
            </a:r>
            <a:r>
              <a:rPr lang="en-US" sz="1100" dirty="0"/>
              <a:t> as diferenças entre mentoria e </a:t>
            </a:r>
            <a:r>
              <a:rPr lang="en-US" sz="1100" i="1" dirty="0" smtClean="0"/>
              <a:t>coaching</a:t>
            </a:r>
            <a:r>
              <a:rPr lang="en-US" sz="1100" dirty="0"/>
              <a:t>	Página 7</a:t>
            </a:r>
          </a:p>
          <a:p>
            <a:pPr>
              <a:tabLst>
                <a:tab pos="6629400" algn="l"/>
              </a:tabLst>
            </a:pPr>
            <a:r>
              <a:rPr lang="en-US" sz="1100" dirty="0" err="1"/>
              <a:t>Compreenda</a:t>
            </a:r>
            <a:r>
              <a:rPr lang="en-US" sz="1100" dirty="0"/>
              <a:t> o papel da mentorada	Página 8</a:t>
            </a:r>
          </a:p>
          <a:p>
            <a:pPr>
              <a:tabLst>
                <a:tab pos="6629400" algn="l"/>
              </a:tabLst>
            </a:pPr>
            <a:r>
              <a:rPr lang="en-US" sz="1100" dirty="0" err="1"/>
              <a:t>Compreenda</a:t>
            </a:r>
            <a:r>
              <a:rPr lang="en-US" sz="1100" dirty="0"/>
              <a:t> o </a:t>
            </a:r>
            <a:r>
              <a:rPr lang="en-US" sz="1100" dirty="0" err="1"/>
              <a:t>papel</a:t>
            </a:r>
            <a:r>
              <a:rPr lang="en-US" sz="1100" dirty="0"/>
              <a:t> </a:t>
            </a:r>
            <a:r>
              <a:rPr lang="en-US" sz="1100" dirty="0" smtClean="0"/>
              <a:t>de mentor(a)</a:t>
            </a:r>
            <a:r>
              <a:rPr lang="en-US" sz="1100" dirty="0"/>
              <a:t>	Página 9</a:t>
            </a:r>
          </a:p>
          <a:p>
            <a:endParaRPr lang="en-US" sz="1100" dirty="0"/>
          </a:p>
          <a:p>
            <a:r>
              <a:rPr lang="en-US" sz="1100" b="1" dirty="0"/>
              <a:t>Criação do relacionamento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/>
              <a:t>Estabeleça uma linha do tempo para o </a:t>
            </a:r>
            <a:r>
              <a:rPr lang="en-US" sz="1100" dirty="0" err="1"/>
              <a:t>relacionamento</a:t>
            </a:r>
            <a:r>
              <a:rPr lang="en-US" sz="1100" dirty="0"/>
              <a:t>	Página 12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 err="1"/>
              <a:t>Defina</a:t>
            </a:r>
            <a:r>
              <a:rPr lang="en-US" sz="1100" dirty="0"/>
              <a:t> as suas metas para o relacionamento de </a:t>
            </a:r>
            <a:r>
              <a:rPr lang="en-US" sz="1100" dirty="0" err="1"/>
              <a:t>mentoria</a:t>
            </a:r>
            <a:r>
              <a:rPr lang="en-US" sz="1100" dirty="0"/>
              <a:t>	Página 14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 err="1"/>
              <a:t>Crie</a:t>
            </a:r>
            <a:r>
              <a:rPr lang="en-US" sz="1100" dirty="0"/>
              <a:t> o alicerce para um relacionamento de </a:t>
            </a:r>
            <a:r>
              <a:rPr lang="en-US" sz="1100" dirty="0" err="1"/>
              <a:t>confiança</a:t>
            </a:r>
            <a:r>
              <a:rPr lang="en-US" sz="1100" dirty="0"/>
              <a:t>	Página 15</a:t>
            </a:r>
          </a:p>
          <a:p>
            <a:pPr indent="-4763">
              <a:defRPr/>
            </a:pPr>
            <a:endParaRPr lang="en-US" sz="1100" dirty="0"/>
          </a:p>
          <a:p>
            <a:pPr indent="-119063">
              <a:defRPr/>
            </a:pPr>
            <a:r>
              <a:rPr lang="en-US" sz="1100" b="1" dirty="0"/>
              <a:t>Manutenção do relacionamento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/>
              <a:t>Crie um plano de </a:t>
            </a:r>
            <a:r>
              <a:rPr lang="en-US" sz="1100" dirty="0" err="1"/>
              <a:t>ação</a:t>
            </a:r>
            <a:r>
              <a:rPr lang="en-US" sz="1100" dirty="0"/>
              <a:t>	Página 18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 err="1"/>
              <a:t>Identifique</a:t>
            </a:r>
            <a:r>
              <a:rPr lang="en-US" sz="1100" dirty="0"/>
              <a:t> </a:t>
            </a:r>
            <a:r>
              <a:rPr lang="en-US" sz="1100" dirty="0" err="1" smtClean="0"/>
              <a:t>os</a:t>
            </a:r>
            <a:r>
              <a:rPr lang="en-US" sz="1100" dirty="0" smtClean="0"/>
              <a:t> </a:t>
            </a:r>
            <a:r>
              <a:rPr lang="en-US" sz="1100" dirty="0" err="1" smtClean="0"/>
              <a:t>principais</a:t>
            </a:r>
            <a:r>
              <a:rPr lang="en-US" sz="1100" dirty="0" smtClean="0"/>
              <a:t> </a:t>
            </a:r>
            <a:r>
              <a:rPr lang="en-US" sz="1100" dirty="0" err="1"/>
              <a:t>tópicos</a:t>
            </a:r>
            <a:r>
              <a:rPr lang="en-US" sz="1100" dirty="0"/>
              <a:t> </a:t>
            </a:r>
            <a:r>
              <a:rPr lang="en-US" sz="1100" dirty="0" smtClean="0"/>
              <a:t>de </a:t>
            </a:r>
            <a:r>
              <a:rPr lang="en-US" sz="1100" dirty="0" err="1" smtClean="0"/>
              <a:t>discussão</a:t>
            </a:r>
            <a:r>
              <a:rPr lang="en-US" sz="1100" dirty="0"/>
              <a:t>	Página 19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 err="1"/>
              <a:t>Lista</a:t>
            </a:r>
            <a:r>
              <a:rPr lang="en-US" sz="1100" dirty="0"/>
              <a:t> </a:t>
            </a:r>
            <a:r>
              <a:rPr lang="en-US" sz="1100" dirty="0" smtClean="0"/>
              <a:t>para </a:t>
            </a:r>
            <a:r>
              <a:rPr lang="en-US" sz="1100" dirty="0"/>
              <a:t>um </a:t>
            </a:r>
            <a:r>
              <a:rPr lang="en-US" sz="1100" dirty="0" err="1"/>
              <a:t>relacionamento</a:t>
            </a:r>
            <a:r>
              <a:rPr lang="en-US" sz="1100" dirty="0"/>
              <a:t> </a:t>
            </a:r>
            <a:r>
              <a:rPr lang="en-US" sz="1100" dirty="0" err="1"/>
              <a:t>eficaz</a:t>
            </a:r>
            <a:r>
              <a:rPr lang="en-US" sz="1100" dirty="0"/>
              <a:t>	</a:t>
            </a:r>
            <a:r>
              <a:rPr lang="en-US" sz="1100" dirty="0" err="1"/>
              <a:t>Página</a:t>
            </a:r>
            <a:r>
              <a:rPr lang="en-US" sz="1100" dirty="0"/>
              <a:t> 20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 err="1"/>
              <a:t>Identifique</a:t>
            </a:r>
            <a:r>
              <a:rPr lang="en-US" sz="1100" dirty="0"/>
              <a:t> </a:t>
            </a:r>
            <a:r>
              <a:rPr lang="en-US" sz="1100" dirty="0" err="1" smtClean="0"/>
              <a:t>atividades</a:t>
            </a:r>
            <a:r>
              <a:rPr lang="en-US" sz="1100" dirty="0" smtClean="0"/>
              <a:t> de </a:t>
            </a:r>
            <a:r>
              <a:rPr lang="en-US" sz="1100" dirty="0" err="1" smtClean="0"/>
              <a:t>mentoria</a:t>
            </a:r>
            <a:r>
              <a:rPr lang="en-US" sz="1100" dirty="0"/>
              <a:t> </a:t>
            </a:r>
            <a:r>
              <a:rPr lang="en-US" sz="1100" dirty="0" err="1"/>
              <a:t>eficazes</a:t>
            </a:r>
            <a:r>
              <a:rPr lang="en-US" sz="1100" dirty="0"/>
              <a:t> 	Página 21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/>
              <a:t>Fomentando a </a:t>
            </a:r>
            <a:r>
              <a:rPr lang="en-US" sz="1100" dirty="0" err="1"/>
              <a:t>aspiração</a:t>
            </a:r>
            <a:r>
              <a:rPr lang="en-US" sz="1100" dirty="0"/>
              <a:t> </a:t>
            </a:r>
            <a:r>
              <a:rPr lang="en-US" sz="1100" dirty="0" smtClean="0"/>
              <a:t>das </a:t>
            </a:r>
            <a:r>
              <a:rPr lang="en-US" sz="1100" dirty="0"/>
              <a:t>mentoradas	Página 22</a:t>
            </a:r>
          </a:p>
          <a:p>
            <a:pPr>
              <a:tabLst>
                <a:tab pos="6627813" algn="l"/>
              </a:tabLst>
              <a:defRPr/>
            </a:pPr>
            <a:endParaRPr lang="en-US" sz="1100" dirty="0"/>
          </a:p>
          <a:p>
            <a:pPr indent="-119063">
              <a:tabLst>
                <a:tab pos="6627813" algn="l"/>
              </a:tabLst>
              <a:defRPr/>
            </a:pPr>
            <a:r>
              <a:rPr lang="en-US" sz="1100" b="1" dirty="0"/>
              <a:t>Avaliação do relacionamento</a:t>
            </a:r>
          </a:p>
          <a:p>
            <a:pPr>
              <a:tabLst>
                <a:tab pos="6627813" algn="l"/>
              </a:tabLst>
              <a:defRPr/>
            </a:pPr>
            <a:r>
              <a:rPr lang="en-US" sz="1100" dirty="0"/>
              <a:t>Avalie o sucesso do </a:t>
            </a:r>
            <a:r>
              <a:rPr lang="en-US" sz="1100" dirty="0" err="1"/>
              <a:t>relacionamento</a:t>
            </a:r>
            <a:r>
              <a:rPr lang="en-US" sz="1100" dirty="0"/>
              <a:t>	Página 24</a:t>
            </a:r>
          </a:p>
        </p:txBody>
      </p:sp>
    </p:spTree>
    <p:extLst>
      <p:ext uri="{BB962C8B-B14F-4D97-AF65-F5344CB8AC3E}">
        <p14:creationId xmlns:p14="http://schemas.microsoft.com/office/powerpoint/2010/main" val="7118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16FE8-699C-6641-967C-80EDC0875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Compreensão do valor</a:t>
            </a:r>
          </a:p>
        </p:txBody>
      </p:sp>
    </p:spTree>
    <p:extLst>
      <p:ext uri="{BB962C8B-B14F-4D97-AF65-F5344CB8AC3E}">
        <p14:creationId xmlns:p14="http://schemas.microsoft.com/office/powerpoint/2010/main" val="7925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Compreensão do valor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D97D-0BD5-6447-AC59-390EC2EC7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3" y="1115568"/>
            <a:ext cx="2042293" cy="3395662"/>
          </a:xfrm>
        </p:spPr>
        <p:txBody>
          <a:bodyPr/>
          <a:lstStyle/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Benefícios organizacionais e pessoais da mentoria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000" dirty="0"/>
              <a:t>Programas eficazes de mentoria beneficiam a </a:t>
            </a:r>
            <a:r>
              <a:rPr lang="en-US" altLang="en-US" sz="1000" dirty="0" err="1"/>
              <a:t>mentorada</a:t>
            </a:r>
            <a:r>
              <a:rPr lang="en-US" altLang="en-US" sz="1000" dirty="0" smtClean="0"/>
              <a:t>, o mentor (a) </a:t>
            </a:r>
            <a:r>
              <a:rPr lang="en-US" altLang="en-US" sz="1000" dirty="0"/>
              <a:t>e a organização ao promover uma cultura de desenvolvimento, aumentar o compartilhamento de conhecimentos, impulsionar o desempenho e ampliar as redes de relacionamentos, conforme detalhado à direita: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FBC9D6-7BD7-4D61-B3FF-B22DA09D5A0C}"/>
              </a:ext>
            </a:extLst>
          </p:cNvPr>
          <p:cNvCxnSpPr/>
          <p:nvPr/>
        </p:nvCxnSpPr>
        <p:spPr>
          <a:xfrm>
            <a:off x="2528515" y="1001864"/>
            <a:ext cx="0" cy="350936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907976-6A59-47B2-9D10-FA3F87064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616933"/>
              </p:ext>
            </p:extLst>
          </p:nvPr>
        </p:nvGraphicFramePr>
        <p:xfrm>
          <a:off x="2985318" y="910673"/>
          <a:ext cx="5711685" cy="38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267">
            <a:extLst>
              <a:ext uri="{FF2B5EF4-FFF2-40B4-BE49-F238E27FC236}">
                <a16:creationId xmlns:a16="http://schemas.microsoft.com/office/drawing/2014/main" id="{B1E3FB66-7856-43B5-AA24-D8F2AB56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530" y="465006"/>
            <a:ext cx="4161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204" tIns="0" rIns="205146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Benefícios da Mentoria para </a:t>
            </a: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mentor(a), </a:t>
            </a:r>
            <a:r>
              <a:rPr lang="en-US" altLang="en-US" sz="1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mentorada e organização </a:t>
            </a:r>
            <a:r>
              <a:rPr lang="en-US" altLang="en-US" sz="1000" baseline="30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1,2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FEB65E6-24B3-47A1-96D8-2D32A307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857" y="4731693"/>
            <a:ext cx="3982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00" baseline="30000" dirty="0">
                <a:latin typeface="Calibri" panose="020F0502020204030204" pitchFamily="34" charset="0"/>
              </a:rPr>
              <a:t>1</a:t>
            </a:r>
            <a:r>
              <a:rPr lang="en-US" altLang="en-US" sz="500" dirty="0">
                <a:latin typeface="Calibri" panose="020F0502020204030204" pitchFamily="34" charset="0"/>
              </a:rPr>
              <a:t> U.S. Department of Energy, “2009 Mentoring Program Guide,” </a:t>
            </a:r>
            <a:r>
              <a:rPr lang="en-US" altLang="en-US" sz="500" i="1" dirty="0">
                <a:latin typeface="Calibri" panose="020F0502020204030204" pitchFamily="34" charset="0"/>
              </a:rPr>
              <a:t>Office of Learning and Workforce Development Enterprise Training Services Division</a:t>
            </a:r>
            <a:r>
              <a:rPr lang="en-US" altLang="en-US" sz="500" dirty="0">
                <a:latin typeface="Calibri" panose="020F0502020204030204" pitchFamily="34" charset="0"/>
              </a:rPr>
              <a:t>, http://humancapital.doe.gov/resources/2009-MentorProgGuide-ECollins1-9-09.pdf (2009).</a:t>
            </a:r>
          </a:p>
          <a:p>
            <a:pPr eaLnBrk="1" hangingPunct="1"/>
            <a:r>
              <a:rPr lang="en-US" altLang="en-US" sz="500" baseline="30000" dirty="0">
                <a:latin typeface="Calibri" panose="020F0502020204030204" pitchFamily="34" charset="0"/>
              </a:rPr>
              <a:t>2</a:t>
            </a:r>
            <a:r>
              <a:rPr lang="en-US" altLang="en-US" sz="500" dirty="0">
                <a:latin typeface="Calibri" panose="020F0502020204030204" pitchFamily="34" charset="0"/>
              </a:rPr>
              <a:t> Triple Creek Associates, “Mentoring’s Impact on Mentors,” http://www.3creek.com/resources/research/Mentor_Impact.pdf (2007).</a:t>
            </a:r>
          </a:p>
        </p:txBody>
      </p:sp>
    </p:spTree>
    <p:extLst>
      <p:ext uri="{BB962C8B-B14F-4D97-AF65-F5344CB8AC3E}">
        <p14:creationId xmlns:p14="http://schemas.microsoft.com/office/powerpoint/2010/main" val="17149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Compreensão do valor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D97D-0BD5-6447-AC59-390EC2EC7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06" y="1001864"/>
            <a:ext cx="1938926" cy="3395662"/>
          </a:xfrm>
        </p:spPr>
        <p:txBody>
          <a:bodyPr/>
          <a:lstStyle/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1200" b="1" dirty="0"/>
              <a:t>Reconheça o que é e o que não é mentoria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000" dirty="0"/>
              <a:t>É importante que tanto o mentor como a mentorada reconheçam o que constitui ou não um relacionamento de mentoria, conforme detalhado à direita: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017C6-66DD-C844-8E93-3C03029C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5973" y="1028566"/>
            <a:ext cx="2805577" cy="3395662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Mentoria é...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900" b="1" dirty="0">
                <a:latin typeface="Arial" panose="020B0604020202020204" pitchFamily="34" charset="0"/>
              </a:rPr>
              <a:t>Ferramenta de desenvolvimento</a:t>
            </a:r>
            <a:r>
              <a:rPr lang="en-US" altLang="en-US" sz="900" dirty="0">
                <a:latin typeface="Arial" panose="020B0604020202020204" pitchFamily="34" charset="0"/>
              </a:rPr>
              <a:t> ― É um programa de desenvolvimento que faz crescer o conhecimento, as redes e a carreira.O processo permite que colaboradores mais experientes apoiem e desenvolvam os colaboradores de alto potencial.</a:t>
            </a:r>
            <a:endParaRPr lang="en-US" altLang="en-US" sz="9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900" b="1" dirty="0">
                <a:latin typeface="Arial" panose="020B0604020202020204" pitchFamily="34" charset="0"/>
              </a:rPr>
              <a:t>Oportunidade para compartilhar conhecimentos</a:t>
            </a:r>
            <a:r>
              <a:rPr lang="en-US" altLang="en-US" sz="900" dirty="0">
                <a:latin typeface="Arial" panose="020B0604020202020204" pitchFamily="34" charset="0"/>
              </a:rPr>
              <a:t> ― É um processo que melhora o compartilhamento de conhecimentos interdisciplinares e facilita o fluxo de informação e ideias na organização como um todo.</a:t>
            </a:r>
            <a:endParaRPr lang="en-US" altLang="en-US" sz="9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900" b="1" dirty="0">
                <a:latin typeface="Arial" panose="020B0604020202020204" pitchFamily="34" charset="0"/>
              </a:rPr>
              <a:t>Aprimorador da cultura organizacional</a:t>
            </a:r>
            <a:r>
              <a:rPr lang="en-US" altLang="en-US" sz="900" dirty="0">
                <a:latin typeface="Arial" panose="020B0604020202020204" pitchFamily="34" charset="0"/>
              </a:rPr>
              <a:t> ― Pode ajudar os colaboradores a compreender melhor as operações, as políticas e a cultura da organização.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1B2007-FFED-4B6C-9E05-23927DFD0158}"/>
              </a:ext>
            </a:extLst>
          </p:cNvPr>
          <p:cNvCxnSpPr/>
          <p:nvPr/>
        </p:nvCxnSpPr>
        <p:spPr>
          <a:xfrm>
            <a:off x="2449002" y="1001864"/>
            <a:ext cx="0" cy="350936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F6BF13-77A2-4694-BDB7-E2013B4B45DC}"/>
              </a:ext>
            </a:extLst>
          </p:cNvPr>
          <p:cNvSpPr txBox="1">
            <a:spLocks/>
          </p:cNvSpPr>
          <p:nvPr/>
        </p:nvSpPr>
        <p:spPr>
          <a:xfrm>
            <a:off x="5678504" y="1028566"/>
            <a:ext cx="3106929" cy="3395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14300" indent="-1143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7488" indent="-904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12738" indent="-88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03225" indent="-76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06413" indent="-8413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Mentoria não é...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û"/>
            </a:pPr>
            <a:r>
              <a:rPr lang="en-US" altLang="en-US" sz="900" b="1" dirty="0">
                <a:latin typeface="Arial" panose="020B0604020202020204" pitchFamily="34" charset="0"/>
              </a:rPr>
              <a:t>Garantia de promoção</a:t>
            </a:r>
            <a:r>
              <a:rPr lang="en-US" altLang="en-US" sz="900" dirty="0">
                <a:latin typeface="Arial" panose="020B0604020202020204" pitchFamily="34" charset="0"/>
              </a:rPr>
              <a:t> ― O relacionamento de mentoria não oferece nenhuma garantia de promoção ou aumento na remuneração.No entanto, ambas as partes podem desenvolver competências e habilidades que aprimoram o desempenho geral no trabalho.</a:t>
            </a:r>
            <a:endParaRPr lang="en-US" altLang="en-US" sz="9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û"/>
            </a:pPr>
            <a:r>
              <a:rPr lang="en-US" altLang="en-US" sz="900" b="1" dirty="0">
                <a:latin typeface="Arial" panose="020B0604020202020204" pitchFamily="34" charset="0"/>
              </a:rPr>
              <a:t>Substituto do desenvolvimento formal</a:t>
            </a:r>
            <a:r>
              <a:rPr lang="en-US" altLang="en-US" sz="900" dirty="0">
                <a:latin typeface="Arial" panose="020B0604020202020204" pitchFamily="34" charset="0"/>
              </a:rPr>
              <a:t> ― </a:t>
            </a:r>
            <a:br>
              <a:rPr lang="en-US" altLang="en-US" sz="900" dirty="0">
                <a:latin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</a:rPr>
              <a:t>A mentoria não pode ser realizada no lugar do treinamento formal; deve aumentar as atividades formais de desenvolvimento.</a:t>
            </a:r>
            <a:endParaRPr lang="en-US" altLang="en-US" sz="9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û"/>
            </a:pPr>
            <a:r>
              <a:rPr lang="en-US" altLang="en-US" sz="900" b="1" dirty="0">
                <a:latin typeface="Arial" panose="020B0604020202020204" pitchFamily="34" charset="0"/>
              </a:rPr>
              <a:t>Substituto da </a:t>
            </a:r>
            <a:r>
              <a:rPr lang="en-US" altLang="en-US" sz="900" b="1" dirty="0" err="1" smtClean="0">
                <a:latin typeface="Arial" panose="020B0604020202020204" pitchFamily="34" charset="0"/>
              </a:rPr>
              <a:t>liderança</a:t>
            </a:r>
            <a:r>
              <a:rPr lang="en-US" altLang="en-US" sz="900" dirty="0" smtClean="0">
                <a:latin typeface="Arial" panose="020B0604020202020204" pitchFamily="34" charset="0"/>
              </a:rPr>
              <a:t> </a:t>
            </a:r>
            <a:r>
              <a:rPr lang="en-US" altLang="en-US" sz="900" dirty="0">
                <a:latin typeface="Arial" panose="020B0604020202020204" pitchFamily="34" charset="0"/>
              </a:rPr>
              <a:t>― O mentor não deve assumir as </a:t>
            </a:r>
            <a:r>
              <a:rPr lang="en-US" altLang="en-US" sz="900" dirty="0" err="1">
                <a:latin typeface="Arial" panose="020B0604020202020204" pitchFamily="34" charset="0"/>
              </a:rPr>
              <a:t>responsabilidades</a:t>
            </a:r>
            <a:r>
              <a:rPr lang="en-US" altLang="en-US" sz="900" dirty="0">
                <a:latin typeface="Arial" panose="020B0604020202020204" pitchFamily="34" charset="0"/>
              </a:rPr>
              <a:t> </a:t>
            </a:r>
            <a:r>
              <a:rPr lang="en-US" altLang="en-US" sz="900" dirty="0" smtClean="0">
                <a:latin typeface="Arial" panose="020B0604020202020204" pitchFamily="34" charset="0"/>
              </a:rPr>
              <a:t>da </a:t>
            </a:r>
            <a:r>
              <a:rPr lang="en-US" altLang="en-US" sz="900" dirty="0" err="1" smtClean="0">
                <a:latin typeface="Arial" panose="020B0604020202020204" pitchFamily="34" charset="0"/>
              </a:rPr>
              <a:t>liderança</a:t>
            </a:r>
            <a:r>
              <a:rPr lang="en-US" altLang="en-US" sz="900" dirty="0" smtClean="0">
                <a:latin typeface="Arial" panose="020B0604020202020204" pitchFamily="34" charset="0"/>
              </a:rPr>
              <a:t> da </a:t>
            </a:r>
            <a:r>
              <a:rPr lang="en-US" altLang="en-US" sz="900" dirty="0">
                <a:latin typeface="Arial" panose="020B0604020202020204" pitchFamily="34" charset="0"/>
              </a:rPr>
              <a:t>mentorada.</a:t>
            </a:r>
            <a:endParaRPr lang="en-US" altLang="en-US" sz="9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û"/>
            </a:pPr>
            <a:r>
              <a:rPr lang="en-US" altLang="en-US" sz="900" b="1" dirty="0">
                <a:latin typeface="Arial" panose="020B0604020202020204" pitchFamily="34" charset="0"/>
              </a:rPr>
              <a:t>Programa de assistência ao colaborador</a:t>
            </a:r>
            <a:r>
              <a:rPr lang="en-US" altLang="en-US" sz="900" dirty="0">
                <a:latin typeface="Arial" panose="020B0604020202020204" pitchFamily="34" charset="0"/>
              </a:rPr>
              <a:t> ― </a:t>
            </a:r>
            <a:br>
              <a:rPr lang="en-US" altLang="en-US" sz="900" dirty="0">
                <a:latin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</a:rPr>
              <a:t>A mentoria não é um programa de assistência ao colaborador, que oferecerá aconselhamento sobre os problemas pessoais dos colaboradores.</a:t>
            </a:r>
          </a:p>
          <a:p>
            <a:endParaRPr lang="en-US" dirty="0"/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9216D2E-5DEB-47FE-A62A-102021E4F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204" y="4522658"/>
            <a:ext cx="593669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R="0" algn="l"/>
            <a:r>
              <a:rPr lang="en-US" sz="500" b="0" u="none" strike="noStrike" baseline="30000" dirty="0">
                <a:solidFill>
                  <a:srgbClr val="002377"/>
                </a:solidFill>
                <a:latin typeface="Arial" panose="020B0604020202020204" pitchFamily="34" charset="0"/>
              </a:rPr>
              <a:t>1</a:t>
            </a:r>
            <a:r>
              <a:rPr lang="en-US" sz="500" b="0" i="1" u="none" strike="noStrike" baseline="0" dirty="0">
                <a:solidFill>
                  <a:srgbClr val="002377"/>
                </a:solidFill>
                <a:latin typeface="Arial" panose="020B0604020202020204" pitchFamily="34" charset="0"/>
              </a:rPr>
              <a:t> </a:t>
            </a:r>
            <a:r>
              <a:rPr lang="en-US" sz="500" b="0" i="0" u="none" strike="noStrike" baseline="0" dirty="0">
                <a:solidFill>
                  <a:srgbClr val="002377"/>
                </a:solidFill>
                <a:latin typeface="Arial" panose="020B0604020202020204" pitchFamily="34" charset="0"/>
              </a:rPr>
              <a:t>CLC Human Resources, </a:t>
            </a:r>
            <a:r>
              <a:rPr lang="en-US" sz="500" b="0" i="1" u="none" strike="noStrike" baseline="0" dirty="0">
                <a:solidFill>
                  <a:srgbClr val="002377"/>
                </a:solidFill>
                <a:latin typeface="Arial" panose="020B0604020202020204" pitchFamily="34" charset="0"/>
              </a:rPr>
              <a:t>Bell Canada’s Online Mentoring Program</a:t>
            </a:r>
            <a:r>
              <a:rPr lang="en-US" sz="500" b="0" i="0" u="none" strike="noStrike" baseline="0" dirty="0">
                <a:solidFill>
                  <a:srgbClr val="002377"/>
                </a:solidFill>
                <a:latin typeface="Arial" panose="020B0604020202020204" pitchFamily="34" charset="0"/>
              </a:rPr>
              <a:t>, Washington, D.C.: </a:t>
            </a:r>
            <a:br>
              <a:rPr lang="en-US" sz="500" b="0" i="0" u="none" strike="noStrike" baseline="0" dirty="0">
                <a:solidFill>
                  <a:srgbClr val="002377"/>
                </a:solidFill>
                <a:latin typeface="Arial" panose="020B0604020202020204" pitchFamily="34" charset="0"/>
              </a:rPr>
            </a:br>
            <a:r>
              <a:rPr lang="en-US" sz="500" b="0" i="0" u="none" strike="noStrike" baseline="0" dirty="0">
                <a:solidFill>
                  <a:srgbClr val="002377"/>
                </a:solidFill>
                <a:latin typeface="Arial" panose="020B0604020202020204" pitchFamily="34" charset="0"/>
              </a:rPr>
              <a:t>  Corporate Executive Board, January 2003, p. 2.</a:t>
            </a:r>
            <a:endParaRPr lang="en-US" altLang="en-US" sz="500" baseline="30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Compreensão do valor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2449" y="4760778"/>
            <a:ext cx="352985" cy="280797"/>
          </a:xfrm>
        </p:spPr>
        <p:txBody>
          <a:bodyPr/>
          <a:lstStyle/>
          <a:p>
            <a:fld id="{90F9BDA0-AF0E-4BA8-B742-3B9C92A3E6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D97D-0BD5-6447-AC59-390EC2EC7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194618"/>
            <a:ext cx="1938926" cy="3395662"/>
          </a:xfrm>
        </p:spPr>
        <p:txBody>
          <a:bodyPr/>
          <a:lstStyle/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1200" b="1" dirty="0"/>
              <a:t>Identifique as diferenças entre mentoria e </a:t>
            </a:r>
            <a:r>
              <a:rPr lang="en-US" altLang="en-US" sz="1200" b="1" i="1" dirty="0" smtClean="0"/>
              <a:t>coaching</a:t>
            </a:r>
            <a:endParaRPr lang="en-US" altLang="en-US" sz="1200" b="1" i="1" dirty="0"/>
          </a:p>
          <a:p>
            <a:pPr>
              <a:spcBef>
                <a:spcPct val="0"/>
              </a:spcBef>
            </a:pPr>
            <a:endParaRPr lang="en-US" altLang="en-US" sz="12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000" dirty="0" err="1"/>
              <a:t>Mentoria</a:t>
            </a:r>
            <a:r>
              <a:rPr lang="en-US" altLang="en-US" sz="1000" dirty="0"/>
              <a:t> </a:t>
            </a:r>
            <a:r>
              <a:rPr lang="en-US" altLang="en-US" sz="1000" dirty="0" smtClean="0"/>
              <a:t>e </a:t>
            </a:r>
            <a:r>
              <a:rPr lang="en-US" altLang="en-US" sz="1000" i="1" dirty="0" smtClean="0"/>
              <a:t>coaching </a:t>
            </a:r>
            <a:r>
              <a:rPr lang="en-US" altLang="en-US" sz="1000" dirty="0" err="1" smtClean="0"/>
              <a:t>têm</a:t>
            </a:r>
            <a:r>
              <a:rPr lang="en-US" altLang="en-US" sz="1000" dirty="0" smtClean="0"/>
              <a:t> </a:t>
            </a:r>
            <a:r>
              <a:rPr lang="en-US" altLang="en-US" sz="1000" dirty="0"/>
              <a:t>objetivos, impactos e durações diferentes, conforme detalhado à direita: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017C6-66DD-C844-8E93-3C03029C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5973" y="1107616"/>
            <a:ext cx="2805577" cy="3395662"/>
          </a:xfr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0" fontAlgn="base" hangingPunct="0">
              <a:buNone/>
            </a:pPr>
            <a:endParaRPr lang="en-US" sz="1100" b="1" dirty="0"/>
          </a:p>
          <a:p>
            <a:pPr marL="0" indent="0" algn="ctr" eaLnBrk="0" fontAlgn="base" hangingPunct="0">
              <a:buNone/>
            </a:pPr>
            <a:r>
              <a:rPr lang="en-US" sz="1100" b="1" dirty="0"/>
              <a:t>Mentoria</a:t>
            </a:r>
          </a:p>
          <a:p>
            <a:pPr marL="0" indent="0" eaLnBrk="0" fontAlgn="base" hangingPunct="0">
              <a:buNone/>
            </a:pPr>
            <a:endParaRPr lang="en-US" sz="1100" dirty="0"/>
          </a:p>
          <a:p>
            <a:pPr eaLnBrk="0" fontAlgn="base" hangingPunct="0"/>
            <a:r>
              <a:rPr lang="en-US" sz="1100" dirty="0"/>
              <a:t>Ajuda a </a:t>
            </a:r>
            <a:r>
              <a:rPr lang="en-US" sz="1100" b="1" dirty="0"/>
              <a:t>fomentar uma cultura de crescimento e desenvolvimento</a:t>
            </a:r>
            <a:r>
              <a:rPr lang="en-US" sz="1100" dirty="0"/>
              <a:t> dentro da organização.</a:t>
            </a:r>
          </a:p>
          <a:p>
            <a:pPr eaLnBrk="0" fontAlgn="base" hangingPunct="0"/>
            <a:r>
              <a:rPr lang="en-US" sz="1100" dirty="0"/>
              <a:t>Concentra-se nas necessidades e </a:t>
            </a:r>
            <a:r>
              <a:rPr lang="en-US" sz="1100" b="1" dirty="0"/>
              <a:t>metas de desenvolvimento do indivíduo, com base em suas aspirações</a:t>
            </a:r>
            <a:r>
              <a:rPr lang="en-US" sz="1100" dirty="0"/>
              <a:t> </a:t>
            </a:r>
            <a:r>
              <a:rPr lang="en-US" sz="1100" b="1" dirty="0"/>
              <a:t>para a carreira.</a:t>
            </a:r>
            <a:endParaRPr lang="en-US" sz="1100" dirty="0"/>
          </a:p>
          <a:p>
            <a:pPr eaLnBrk="0" fontAlgn="base" hangingPunct="0"/>
            <a:r>
              <a:rPr lang="en-US" sz="1100" b="1" dirty="0"/>
              <a:t>Proporciona benefícios mútuos</a:t>
            </a:r>
            <a:r>
              <a:rPr lang="en-US" sz="1100" dirty="0"/>
              <a:t> para mentores e mentoradas.</a:t>
            </a:r>
          </a:p>
          <a:p>
            <a:pPr eaLnBrk="0" fontAlgn="base" hangingPunct="0"/>
            <a:r>
              <a:rPr lang="en-US" sz="1100" dirty="0"/>
              <a:t>Cria um </a:t>
            </a:r>
            <a:r>
              <a:rPr lang="en-US" sz="1100" b="1" dirty="0"/>
              <a:t>relacionamento duradouro</a:t>
            </a:r>
            <a:r>
              <a:rPr lang="en-US" sz="1100" dirty="0"/>
              <a:t>, que depende do desempenho dos participantes ao longo de vários estágios da carreira.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1B2007-FFED-4B6C-9E05-23927DFD0158}"/>
              </a:ext>
            </a:extLst>
          </p:cNvPr>
          <p:cNvCxnSpPr/>
          <p:nvPr/>
        </p:nvCxnSpPr>
        <p:spPr>
          <a:xfrm>
            <a:off x="2449002" y="1080914"/>
            <a:ext cx="0" cy="350936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F6BF13-77A2-4694-BDB7-E2013B4B45DC}"/>
              </a:ext>
            </a:extLst>
          </p:cNvPr>
          <p:cNvSpPr txBox="1">
            <a:spLocks/>
          </p:cNvSpPr>
          <p:nvPr/>
        </p:nvSpPr>
        <p:spPr>
          <a:xfrm>
            <a:off x="5787461" y="1107616"/>
            <a:ext cx="2821480" cy="33956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14300" indent="-1143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7488" indent="-904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12738" indent="-88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03225" indent="-76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06413" indent="-8413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ctr" eaLnBrk="0" fontAlgn="base" hangingPunct="0">
              <a:buNone/>
            </a:pPr>
            <a:r>
              <a:rPr lang="en-US" sz="1100" b="1" i="1" dirty="0" smtClean="0">
                <a:solidFill>
                  <a:schemeClr val="bg1"/>
                </a:solidFill>
              </a:rPr>
              <a:t>Coaching</a:t>
            </a:r>
            <a:endParaRPr lang="en-US" sz="1100" b="1" i="1" dirty="0">
              <a:solidFill>
                <a:schemeClr val="bg1"/>
              </a:solidFill>
            </a:endParaRPr>
          </a:p>
          <a:p>
            <a:pPr marL="0" indent="0" eaLnBrk="0" fontAlgn="base" hangingPunc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eaLnBrk="0" fontAlgn="base" hangingPunct="0"/>
            <a:r>
              <a:rPr lang="en-US" sz="1100" dirty="0">
                <a:solidFill>
                  <a:schemeClr val="bg1"/>
                </a:solidFill>
              </a:rPr>
              <a:t>Avalia e </a:t>
            </a:r>
            <a:r>
              <a:rPr lang="en-US" sz="1100" b="1" dirty="0">
                <a:solidFill>
                  <a:schemeClr val="bg1"/>
                </a:solidFill>
              </a:rPr>
              <a:t>aprimora o desempenho de um indivíduo em uma área em particular.</a:t>
            </a:r>
            <a:endParaRPr lang="en-US" sz="1100" dirty="0">
              <a:solidFill>
                <a:schemeClr val="bg1"/>
              </a:solidFill>
            </a:endParaRPr>
          </a:p>
          <a:p>
            <a:pPr eaLnBrk="0" fontAlgn="base" hangingPunct="0"/>
            <a:r>
              <a:rPr lang="en-US" sz="1100" dirty="0">
                <a:solidFill>
                  <a:schemeClr val="bg1"/>
                </a:solidFill>
              </a:rPr>
              <a:t>Concentra-se nos problemas identificados, com metas claras para </a:t>
            </a:r>
            <a:r>
              <a:rPr lang="en-US" sz="1100" b="1" dirty="0">
                <a:solidFill>
                  <a:schemeClr val="bg1"/>
                </a:solidFill>
              </a:rPr>
              <a:t>desenvolver habilidades e comportamentos específicos.</a:t>
            </a:r>
            <a:endParaRPr lang="en-US" sz="1100" dirty="0">
              <a:solidFill>
                <a:schemeClr val="bg1"/>
              </a:solidFill>
            </a:endParaRPr>
          </a:p>
          <a:p>
            <a:pPr eaLnBrk="0" fontAlgn="base" hangingPunct="0"/>
            <a:r>
              <a:rPr lang="en-US" sz="1100" b="1" dirty="0" err="1">
                <a:solidFill>
                  <a:schemeClr val="bg1"/>
                </a:solidFill>
              </a:rPr>
              <a:t>Beneficia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</a:rPr>
              <a:t>a </a:t>
            </a:r>
            <a:r>
              <a:rPr lang="en-US" sz="1100" b="1" dirty="0">
                <a:solidFill>
                  <a:schemeClr val="bg1"/>
                </a:solidFill>
              </a:rPr>
              <a:t>pessoa que está recebendo o </a:t>
            </a:r>
            <a:r>
              <a:rPr lang="en-US" sz="1100" b="1" i="1" dirty="0" smtClean="0">
                <a:solidFill>
                  <a:schemeClr val="bg1"/>
                </a:solidFill>
              </a:rPr>
              <a:t>coaching</a:t>
            </a:r>
            <a:r>
              <a:rPr lang="en-US" sz="1100" b="1" dirty="0" smtClean="0">
                <a:solidFill>
                  <a:schemeClr val="bg1"/>
                </a:solidFill>
              </a:rPr>
              <a:t>.</a:t>
            </a:r>
            <a:endParaRPr lang="en-US" sz="1100" dirty="0">
              <a:solidFill>
                <a:schemeClr val="bg1"/>
              </a:solidFill>
            </a:endParaRPr>
          </a:p>
          <a:p>
            <a:pPr eaLnBrk="0" fontAlgn="base" hangingPunct="0"/>
            <a:r>
              <a:rPr lang="en-US" sz="1100" dirty="0">
                <a:solidFill>
                  <a:schemeClr val="bg1"/>
                </a:solidFill>
              </a:rPr>
              <a:t>Estabelece um </a:t>
            </a:r>
            <a:r>
              <a:rPr lang="en-US" sz="1100" b="1" dirty="0">
                <a:solidFill>
                  <a:schemeClr val="bg1"/>
                </a:solidFill>
              </a:rPr>
              <a:t>relacionamento com tempo determinado</a:t>
            </a:r>
            <a:r>
              <a:rPr lang="en-US" sz="1100" dirty="0">
                <a:solidFill>
                  <a:schemeClr val="bg1"/>
                </a:solidFill>
              </a:rPr>
              <a:t> para concretizar metas e objetivos específicos.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EF58569A-02C4-4C6D-B339-CBDAB50DC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052" y="4590280"/>
            <a:ext cx="5989951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00" baseline="30000" dirty="0">
                <a:latin typeface="Calibri" panose="020F0502020204030204" pitchFamily="34" charset="0"/>
              </a:rPr>
              <a:t>1</a:t>
            </a:r>
            <a:r>
              <a:rPr lang="en-US" altLang="en-US" sz="500" dirty="0">
                <a:latin typeface="Calibri" panose="020F0502020204030204" pitchFamily="34" charset="0"/>
              </a:rPr>
              <a:t> CLC Human Resources, </a:t>
            </a:r>
            <a:r>
              <a:rPr lang="en-US" altLang="en-US" sz="500" i="1" dirty="0">
                <a:latin typeface="Calibri" panose="020F0502020204030204" pitchFamily="34" charset="0"/>
              </a:rPr>
              <a:t>Mentoring Programs</a:t>
            </a:r>
            <a:r>
              <a:rPr lang="en-US" altLang="en-US" sz="500" dirty="0">
                <a:latin typeface="Calibri" panose="020F0502020204030204" pitchFamily="34" charset="0"/>
              </a:rPr>
              <a:t>, Arlington, VA: Corporate Executive Board, 2009, p. 3.</a:t>
            </a:r>
          </a:p>
        </p:txBody>
      </p:sp>
    </p:spTree>
    <p:extLst>
      <p:ext uri="{BB962C8B-B14F-4D97-AF65-F5344CB8AC3E}">
        <p14:creationId xmlns:p14="http://schemas.microsoft.com/office/powerpoint/2010/main" val="40352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Compreenda o papel da mentorada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D97D-0BD5-6447-AC59-390EC2EC7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937" y="1148114"/>
            <a:ext cx="1657865" cy="33956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800" dirty="0">
                <a:latin typeface="Arial" panose="020B0604020202020204" pitchFamily="34" charset="0"/>
              </a:rPr>
              <a:t>No início do relacionamento, é essencial reservar um tempo para esclarecer o que cada parte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espera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dar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latin typeface="Arial" panose="020B0604020202020204" pitchFamily="34" charset="0"/>
              </a:rPr>
              <a:t>e receber, de maneira legítima, ao longo da </a:t>
            </a:r>
            <a:r>
              <a:rPr lang="en-US" altLang="en-US" sz="800" dirty="0" err="1">
                <a:latin typeface="Arial" panose="020B0604020202020204" pitchFamily="34" charset="0"/>
              </a:rPr>
              <a:t>mentoria</a:t>
            </a:r>
            <a:r>
              <a:rPr lang="en-US" altLang="en-US" sz="800" dirty="0" smtClean="0">
                <a:latin typeface="Arial" panose="020B0604020202020204" pitchFamily="34" charset="0"/>
              </a:rPr>
              <a:t>.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Mais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latin typeface="Arial" panose="020B0604020202020204" pitchFamily="34" charset="0"/>
              </a:rPr>
              <a:t>especificamente, debater, negociar e entrar em um acordo sobre as expectativas será benéfico para os indivíduos </a:t>
            </a:r>
            <a:r>
              <a:rPr lang="en-US" altLang="en-US" sz="800" dirty="0" err="1">
                <a:latin typeface="Arial" panose="020B0604020202020204" pitchFamily="34" charset="0"/>
              </a:rPr>
              <a:t>envolvidos</a:t>
            </a:r>
            <a:r>
              <a:rPr lang="en-US" altLang="en-US" sz="800" dirty="0" smtClean="0">
                <a:latin typeface="Arial" panose="020B0604020202020204" pitchFamily="34" charset="0"/>
              </a:rPr>
              <a:t>.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Neste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latin typeface="Arial" panose="020B0604020202020204" pitchFamily="34" charset="0"/>
              </a:rPr>
              <a:t>relacionamento, você precisa não só ser um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aprendiz</a:t>
            </a:r>
            <a:r>
              <a:rPr lang="en-US" altLang="en-US" sz="800" dirty="0" smtClean="0"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latin typeface="Arial" panose="020B0604020202020204" pitchFamily="34" charset="0"/>
              </a:rPr>
              <a:t>mas também um participante ativo para avançar o </a:t>
            </a:r>
            <a:r>
              <a:rPr lang="en-US" altLang="en-US" sz="800" dirty="0" err="1">
                <a:latin typeface="Arial" panose="020B0604020202020204" pitchFamily="34" charset="0"/>
              </a:rPr>
              <a:t>desenvolvimento</a:t>
            </a:r>
            <a:r>
              <a:rPr lang="en-US" altLang="en-US" sz="800" dirty="0">
                <a:latin typeface="Arial" panose="020B0604020202020204" pitchFamily="34" charset="0"/>
              </a:rPr>
              <a:t> </a:t>
            </a:r>
            <a:r>
              <a:rPr lang="en-US" altLang="en-US" sz="800" dirty="0" smtClean="0">
                <a:latin typeface="Arial" panose="020B0604020202020204" pitchFamily="34" charset="0"/>
              </a:rPr>
              <a:t>de </a:t>
            </a:r>
            <a:r>
              <a:rPr lang="en-US" altLang="en-US" sz="800" dirty="0" err="1">
                <a:latin typeface="Arial" panose="020B0604020202020204" pitchFamily="34" charset="0"/>
              </a:rPr>
              <a:t>seu</a:t>
            </a:r>
            <a:r>
              <a:rPr lang="en-US" altLang="en-US" sz="800" dirty="0">
                <a:latin typeface="Arial" panose="020B0604020202020204" pitchFamily="34" charset="0"/>
              </a:rPr>
              <a:t> </a:t>
            </a:r>
            <a:r>
              <a:rPr lang="en-US" altLang="en-US" sz="800" dirty="0" smtClean="0">
                <a:latin typeface="Arial" panose="020B0604020202020204" pitchFamily="34" charset="0"/>
              </a:rPr>
              <a:t>mentor(a).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Você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latin typeface="Arial" panose="020B0604020202020204" pitchFamily="34" charset="0"/>
              </a:rPr>
              <a:t>precisa </a:t>
            </a:r>
            <a:r>
              <a:rPr lang="en-US" altLang="en-US" sz="800" dirty="0" err="1">
                <a:latin typeface="Arial" panose="020B0604020202020204" pitchFamily="34" charset="0"/>
              </a:rPr>
              <a:t>estar</a:t>
            </a:r>
            <a:r>
              <a:rPr lang="en-US" altLang="en-US" sz="800" dirty="0">
                <a:latin typeface="Arial" panose="020B0604020202020204" pitchFamily="34" charset="0"/>
              </a:rPr>
              <a:t>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aberta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latin typeface="Arial" panose="020B0604020202020204" pitchFamily="34" charset="0"/>
              </a:rPr>
              <a:t>a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compartilhar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latin typeface="Arial" panose="020B0604020202020204" pitchFamily="34" charset="0"/>
              </a:rPr>
              <a:t>suas metas de </a:t>
            </a:r>
            <a:r>
              <a:rPr lang="en-US" altLang="en-US" sz="800" dirty="0" err="1">
                <a:latin typeface="Arial" panose="020B0604020202020204" pitchFamily="34" charset="0"/>
              </a:rPr>
              <a:t>carreira</a:t>
            </a:r>
            <a:r>
              <a:rPr lang="en-US" altLang="en-US" sz="800" dirty="0" smtClean="0"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latin typeface="Arial" panose="020B0604020202020204" pitchFamily="34" charset="0"/>
              </a:rPr>
              <a:t>seus sucessos e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fracassos</a:t>
            </a:r>
            <a:r>
              <a:rPr lang="en-US" altLang="en-US" sz="800" dirty="0">
                <a:latin typeface="Arial" panose="020B0604020202020204" pitchFamily="34" charset="0"/>
              </a:rPr>
              <a:t>, além de receber feedback e conselhos, conforme </a:t>
            </a:r>
            <a:r>
              <a:rPr lang="en-US" altLang="en-US" sz="800" dirty="0" err="1">
                <a:latin typeface="Arial" panose="020B0604020202020204" pitchFamily="34" charset="0"/>
              </a:rPr>
              <a:t>detalhado</a:t>
            </a:r>
            <a:r>
              <a:rPr lang="en-US" altLang="en-US" sz="800" dirty="0">
                <a:latin typeface="Arial" panose="020B0604020202020204" pitchFamily="34" charset="0"/>
              </a:rPr>
              <a:t> </a:t>
            </a:r>
            <a:r>
              <a:rPr lang="en-US" altLang="en-US" sz="800" dirty="0" smtClean="0">
                <a:latin typeface="Arial" panose="020B0604020202020204" pitchFamily="34" charset="0"/>
              </a:rPr>
              <a:t>ao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lado</a:t>
            </a:r>
            <a:r>
              <a:rPr lang="en-US" altLang="en-US" sz="800" dirty="0" smtClean="0">
                <a:latin typeface="Arial" panose="020B0604020202020204" pitchFamily="34" charset="0"/>
              </a:rPr>
              <a:t>:</a:t>
            </a:r>
            <a:endParaRPr lang="en-US" altLang="en-US" sz="800" dirty="0">
              <a:latin typeface="Arial" panose="020B0604020202020204" pitchFamily="34" charset="0"/>
            </a:endParaRPr>
          </a:p>
          <a:p>
            <a:endParaRPr lang="en-US" sz="9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41F1AF-C847-45F6-9299-210433C873BD}"/>
              </a:ext>
            </a:extLst>
          </p:cNvPr>
          <p:cNvCxnSpPr>
            <a:cxnSpLocks/>
          </p:cNvCxnSpPr>
          <p:nvPr/>
        </p:nvCxnSpPr>
        <p:spPr>
          <a:xfrm>
            <a:off x="2152542" y="1055825"/>
            <a:ext cx="0" cy="3735711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2">
            <a:extLst>
              <a:ext uri="{FF2B5EF4-FFF2-40B4-BE49-F238E27FC236}">
                <a16:creationId xmlns:a16="http://schemas.microsoft.com/office/drawing/2014/main" id="{ECB914FD-8F1F-4BFA-936A-CB2FF70AD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283" y="4637648"/>
            <a:ext cx="45833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500" baseline="30000" dirty="0">
                <a:cs typeface="Arial" panose="020B0604020202020204" pitchFamily="34" charset="0"/>
              </a:rPr>
              <a:t>1</a:t>
            </a:r>
            <a:r>
              <a:rPr lang="en-US" altLang="en-US" sz="500" dirty="0">
                <a:cs typeface="Arial" panose="020B0604020202020204" pitchFamily="34" charset="0"/>
              </a:rPr>
              <a:t> CLC Human Resources, </a:t>
            </a:r>
            <a:r>
              <a:rPr lang="en-US" altLang="en-US" sz="500" i="1" dirty="0">
                <a:cs typeface="Arial" panose="020B0604020202020204" pitchFamily="34" charset="0"/>
              </a:rPr>
              <a:t>Mentoring Implementation Toolkit</a:t>
            </a:r>
            <a:r>
              <a:rPr lang="en-US" altLang="en-US" sz="500" dirty="0">
                <a:cs typeface="Arial" panose="020B0604020202020204" pitchFamily="34" charset="0"/>
              </a:rPr>
              <a:t>, Arlington, VA: Corporate Executive Board, 2008, p. 6.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500" baseline="30000" dirty="0">
                <a:cs typeface="Arial" panose="020B0604020202020204" pitchFamily="34" charset="0"/>
              </a:rPr>
              <a:t>2 </a:t>
            </a:r>
            <a:r>
              <a:rPr lang="en-US" altLang="en-US" sz="500" dirty="0">
                <a:cs typeface="Arial" panose="020B0604020202020204" pitchFamily="34" charset="0"/>
              </a:rPr>
              <a:t>CLC Human Resources, </a:t>
            </a:r>
            <a:r>
              <a:rPr lang="en-US" altLang="en-US" sz="500" i="1" dirty="0">
                <a:cs typeface="Arial" panose="020B0604020202020204" pitchFamily="34" charset="0"/>
              </a:rPr>
              <a:t>Mentoring Programs</a:t>
            </a:r>
            <a:r>
              <a:rPr lang="en-US" altLang="en-US" sz="500" dirty="0">
                <a:cs typeface="Arial" panose="020B0604020202020204" pitchFamily="34" charset="0"/>
              </a:rPr>
              <a:t>, Arlington, VA: Corporate Executive Board, 2009, p. 9.</a:t>
            </a:r>
          </a:p>
        </p:txBody>
      </p:sp>
      <p:sp>
        <p:nvSpPr>
          <p:cNvPr id="13" name="Text Box 267">
            <a:extLst>
              <a:ext uri="{FF2B5EF4-FFF2-40B4-BE49-F238E27FC236}">
                <a16:creationId xmlns:a16="http://schemas.microsoft.com/office/drawing/2014/main" id="{1B827FFF-F5AA-4854-A055-DB65B4BD6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053" y="1071960"/>
            <a:ext cx="36584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204" tIns="0" rIns="205146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Comportamentos </a:t>
            </a:r>
            <a:r>
              <a:rPr lang="en-US" altLang="en-US" sz="1100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eficazes</a:t>
            </a:r>
            <a:r>
              <a:rPr lang="en-US" altLang="en-US" sz="11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das </a:t>
            </a:r>
            <a:r>
              <a:rPr lang="en-US" altLang="en-US" sz="11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mentoradas</a:t>
            </a:r>
            <a:r>
              <a:rPr lang="en-US" altLang="en-US" sz="1100" baseline="30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1,2</a:t>
            </a:r>
          </a:p>
        </p:txBody>
      </p:sp>
      <p:sp>
        <p:nvSpPr>
          <p:cNvPr id="14" name="Text Box 81">
            <a:extLst>
              <a:ext uri="{FF2B5EF4-FFF2-40B4-BE49-F238E27FC236}">
                <a16:creationId xmlns:a16="http://schemas.microsoft.com/office/drawing/2014/main" id="{77EBD503-293D-4B9A-BAD9-125127C84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881" y="1304511"/>
            <a:ext cx="2076463" cy="19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marL="119063" indent="-119063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750" b="1" dirty="0">
                <a:solidFill>
                  <a:schemeClr val="bg1"/>
                </a:solidFill>
                <a:cs typeface="Arial" panose="020B0604020202020204" pitchFamily="34" charset="0"/>
              </a:rPr>
              <a:t>Expectativas essenciais de desempenho</a:t>
            </a:r>
          </a:p>
        </p:txBody>
      </p:sp>
      <p:sp>
        <p:nvSpPr>
          <p:cNvPr id="15" name="Text Box 82">
            <a:extLst>
              <a:ext uri="{FF2B5EF4-FFF2-40B4-BE49-F238E27FC236}">
                <a16:creationId xmlns:a16="http://schemas.microsoft.com/office/drawing/2014/main" id="{38811DA4-4BA1-436C-8C78-492AF759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802" y="1514061"/>
            <a:ext cx="2075236" cy="30297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tIns="91440" bIns="91440"/>
          <a:lstStyle>
            <a:lvl1pPr marL="2286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 err="1">
                <a:cs typeface="Arial" panose="020B0604020202020204" pitchFamily="34" charset="0"/>
              </a:rPr>
              <a:t>Estar</a:t>
            </a:r>
            <a:r>
              <a:rPr lang="en-US" altLang="en-US" sz="800" dirty="0">
                <a:cs typeface="Arial" panose="020B0604020202020204" pitchFamily="34" charset="0"/>
              </a:rPr>
              <a:t> </a:t>
            </a:r>
            <a:r>
              <a:rPr lang="en-US" altLang="en-US" sz="800" dirty="0" err="1" smtClean="0">
                <a:cs typeface="Arial" panose="020B0604020202020204" pitchFamily="34" charset="0"/>
              </a:rPr>
              <a:t>disposta</a:t>
            </a:r>
            <a:r>
              <a:rPr lang="en-US" altLang="en-US" sz="800" dirty="0" smtClean="0">
                <a:cs typeface="Arial" panose="020B0604020202020204" pitchFamily="34" charset="0"/>
              </a:rPr>
              <a:t> </a:t>
            </a:r>
            <a:r>
              <a:rPr lang="en-US" altLang="en-US" sz="800" dirty="0">
                <a:cs typeface="Arial" panose="020B0604020202020204" pitchFamily="34" charset="0"/>
              </a:rPr>
              <a:t>a debater os fracassos e sucessos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>
                <a:cs typeface="Arial" panose="020B0604020202020204" pitchFamily="34" charset="0"/>
              </a:rPr>
              <a:t>Demonstrar interesse genuíno em receber ajuda do mentor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>
                <a:cs typeface="Arial" panose="020B0604020202020204" pitchFamily="34" charset="0"/>
              </a:rPr>
              <a:t>Demonstrar que está aplicando as lições aprendidas durante o relacionamento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>
                <a:cs typeface="Arial" panose="020B0604020202020204" pitchFamily="34" charset="0"/>
              </a:rPr>
              <a:t>Mostrar que </a:t>
            </a:r>
            <a:r>
              <a:rPr lang="en-US" altLang="en-US" sz="800" dirty="0" err="1">
                <a:cs typeface="Arial" panose="020B0604020202020204" pitchFamily="34" charset="0"/>
              </a:rPr>
              <a:t>está</a:t>
            </a:r>
            <a:r>
              <a:rPr lang="en-US" altLang="en-US" sz="800" dirty="0">
                <a:cs typeface="Arial" panose="020B0604020202020204" pitchFamily="34" charset="0"/>
              </a:rPr>
              <a:t> </a:t>
            </a:r>
            <a:r>
              <a:rPr lang="en-US" altLang="en-US" sz="800" dirty="0" err="1" smtClean="0">
                <a:cs typeface="Arial" panose="020B0604020202020204" pitchFamily="34" charset="0"/>
              </a:rPr>
              <a:t>animada</a:t>
            </a:r>
            <a:r>
              <a:rPr lang="en-US" altLang="en-US" sz="800" dirty="0" smtClean="0">
                <a:cs typeface="Arial" panose="020B0604020202020204" pitchFamily="34" charset="0"/>
              </a:rPr>
              <a:t> para </a:t>
            </a:r>
            <a:r>
              <a:rPr lang="en-US" altLang="en-US" sz="800" dirty="0">
                <a:cs typeface="Arial" panose="020B0604020202020204" pitchFamily="34" charset="0"/>
              </a:rPr>
              <a:t>melhorar em certas áreas ou aprender uma habilidade nova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>
                <a:cs typeface="Arial" panose="020B0604020202020204" pitchFamily="34" charset="0"/>
              </a:rPr>
              <a:t>Identificar as metas de desenvolvimento, as prioridades e os interesses de carreira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>
                <a:cs typeface="Arial" panose="020B0604020202020204" pitchFamily="34" charset="0"/>
              </a:rPr>
              <a:t>Ouvir atentamente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>
                <a:cs typeface="Arial" panose="020B0604020202020204" pitchFamily="34" charset="0"/>
              </a:rPr>
              <a:t>Fornecer feedback honesto ao </a:t>
            </a:r>
            <a:r>
              <a:rPr lang="en-US" altLang="en-US" sz="800" dirty="0" smtClean="0">
                <a:cs typeface="Arial" panose="020B0604020202020204" pitchFamily="34" charset="0"/>
              </a:rPr>
              <a:t>mentor(a)</a:t>
            </a:r>
            <a:endParaRPr lang="en-US" altLang="en-US" sz="800" dirty="0">
              <a:cs typeface="Arial" panose="020B060402020202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n-US" altLang="en-US" sz="800" dirty="0">
                <a:cs typeface="Arial" panose="020B0604020202020204" pitchFamily="34" charset="0"/>
              </a:rPr>
              <a:t>Encontrar maneiras de alcançar os objetivos e contribuir com ideias para resolver </a:t>
            </a:r>
            <a:r>
              <a:rPr lang="en-US" altLang="en-US" sz="800" dirty="0" err="1">
                <a:cs typeface="Arial" panose="020B0604020202020204" pitchFamily="34" charset="0"/>
              </a:rPr>
              <a:t>problemas</a:t>
            </a:r>
            <a:r>
              <a:rPr lang="en-US" altLang="en-US" sz="800" dirty="0">
                <a:cs typeface="Arial" panose="020B0604020202020204" pitchFamily="34" charset="0"/>
              </a:rPr>
              <a:t> </a:t>
            </a:r>
            <a:r>
              <a:rPr lang="en-US" altLang="en-US" sz="800" dirty="0" err="1" smtClean="0">
                <a:cs typeface="Arial" panose="020B0604020202020204" pitchFamily="34" charset="0"/>
              </a:rPr>
              <a:t>específicos</a:t>
            </a:r>
            <a:r>
              <a:rPr lang="en-US" altLang="en-US" sz="800" dirty="0" smtClean="0">
                <a:cs typeface="Arial" panose="020B0604020202020204" pitchFamily="34" charset="0"/>
              </a:rPr>
              <a:t>.</a:t>
            </a:r>
            <a:endParaRPr lang="en-US" altLang="en-US" sz="800" dirty="0">
              <a:cs typeface="Arial" panose="020B0604020202020204" pitchFamily="34" charset="0"/>
            </a:endParaRPr>
          </a:p>
        </p:txBody>
      </p:sp>
      <p:sp>
        <p:nvSpPr>
          <p:cNvPr id="16" name="Text Box 85">
            <a:extLst>
              <a:ext uri="{FF2B5EF4-FFF2-40B4-BE49-F238E27FC236}">
                <a16:creationId xmlns:a16="http://schemas.microsoft.com/office/drawing/2014/main" id="{B82B1B4F-A120-43BA-9E9D-3393EC7F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764" y="1298161"/>
            <a:ext cx="1993232" cy="19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marL="119063" indent="-119063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chemeClr val="bg1"/>
                </a:solidFill>
                <a:cs typeface="Arial" panose="020B0604020202020204" pitchFamily="34" charset="0"/>
              </a:rPr>
              <a:t>Obrigações na dedicação de tempo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BF6A5A55-8690-4C92-9315-A163C150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764" y="1507709"/>
            <a:ext cx="1991925" cy="30284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tIns="91440" bIns="91440"/>
          <a:lstStyle>
            <a:defPPr>
              <a:defRPr lang="en-US"/>
            </a:defPPr>
            <a:lvl1pPr marL="228600" indent="-228600">
              <a:spcBef>
                <a:spcPct val="50000"/>
              </a:spcBef>
              <a:buFont typeface="Wingdings" panose="05000000000000000000" pitchFamily="2" charset="2"/>
              <a:buChar char="ü"/>
              <a:defRPr sz="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/>
              <a:t>Responsabilizar</a:t>
            </a:r>
            <a:r>
              <a:rPr lang="en-US" altLang="en-US" dirty="0"/>
              <a:t>-se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agendar</a:t>
            </a:r>
            <a:r>
              <a:rPr lang="en-US" altLang="en-US" dirty="0"/>
              <a:t> as </a:t>
            </a:r>
            <a:r>
              <a:rPr lang="en-US" altLang="en-US" dirty="0" err="1"/>
              <a:t>reuniões</a:t>
            </a:r>
            <a:r>
              <a:rPr lang="en-US" altLang="en-US" dirty="0"/>
              <a:t> com o </a:t>
            </a:r>
            <a:r>
              <a:rPr lang="en-US" altLang="en-US" dirty="0" smtClean="0"/>
              <a:t>mentor(a)</a:t>
            </a:r>
            <a:endParaRPr lang="en-US" altLang="en-US" dirty="0"/>
          </a:p>
          <a:p>
            <a:r>
              <a:rPr lang="en-US" altLang="en-US" dirty="0" err="1"/>
              <a:t>Respeitar</a:t>
            </a:r>
            <a:r>
              <a:rPr lang="en-US" altLang="en-US" dirty="0"/>
              <a:t> o tempo e a agenda do </a:t>
            </a:r>
            <a:r>
              <a:rPr lang="en-US" altLang="en-US" dirty="0" smtClean="0"/>
              <a:t>mentor(a)</a:t>
            </a:r>
            <a:endParaRPr lang="en-US" altLang="en-US" dirty="0"/>
          </a:p>
          <a:p>
            <a:r>
              <a:rPr lang="en-US" altLang="en-US" dirty="0" err="1"/>
              <a:t>Dedicar</a:t>
            </a:r>
            <a:r>
              <a:rPr lang="en-US" altLang="en-US" dirty="0"/>
              <a:t> tempo e </a:t>
            </a:r>
            <a:r>
              <a:rPr lang="en-US" altLang="en-US" dirty="0" err="1"/>
              <a:t>energia</a:t>
            </a:r>
            <a:r>
              <a:rPr lang="en-US" altLang="en-US" dirty="0"/>
              <a:t> ao </a:t>
            </a:r>
            <a:r>
              <a:rPr lang="en-US" altLang="en-US" dirty="0" err="1"/>
              <a:t>relacionamento</a:t>
            </a:r>
            <a:endParaRPr lang="en-US" altLang="en-US" dirty="0"/>
          </a:p>
          <a:p>
            <a:r>
              <a:rPr lang="en-US" altLang="en-US" dirty="0"/>
              <a:t>Fazer </a:t>
            </a:r>
            <a:r>
              <a:rPr lang="en-US" altLang="en-US" dirty="0" err="1"/>
              <a:t>qualquer</a:t>
            </a:r>
            <a:r>
              <a:rPr lang="en-US" altLang="en-US" dirty="0"/>
              <a:t> </a:t>
            </a:r>
            <a:r>
              <a:rPr lang="en-US" altLang="en-US" dirty="0" err="1"/>
              <a:t>trabalho</a:t>
            </a:r>
            <a:r>
              <a:rPr lang="en-US" altLang="en-US" dirty="0"/>
              <a:t> </a:t>
            </a:r>
            <a:r>
              <a:rPr lang="en-US" altLang="en-US" dirty="0" err="1"/>
              <a:t>preliminar</a:t>
            </a:r>
            <a:r>
              <a:rPr lang="en-US" altLang="en-US" dirty="0"/>
              <a:t> </a:t>
            </a:r>
            <a:r>
              <a:rPr lang="en-US" altLang="en-US" dirty="0" err="1"/>
              <a:t>necessário</a:t>
            </a:r>
            <a:r>
              <a:rPr lang="en-US" altLang="en-US" dirty="0"/>
              <a:t> antes das conversas de </a:t>
            </a:r>
            <a:r>
              <a:rPr lang="en-US" altLang="en-US" dirty="0" err="1"/>
              <a:t>mentoria</a:t>
            </a:r>
            <a:endParaRPr lang="en-US" altLang="en-US" dirty="0"/>
          </a:p>
          <a:p>
            <a:r>
              <a:rPr lang="en-US" altLang="en-US" dirty="0"/>
              <a:t>Fazer o </a:t>
            </a:r>
            <a:r>
              <a:rPr lang="en-US" altLang="en-US" dirty="0" err="1"/>
              <a:t>acompanhamento</a:t>
            </a:r>
            <a:r>
              <a:rPr lang="en-US" altLang="en-US" dirty="0"/>
              <a:t> das </a:t>
            </a:r>
            <a:r>
              <a:rPr lang="en-US" altLang="en-US" dirty="0" err="1"/>
              <a:t>medidas</a:t>
            </a:r>
            <a:r>
              <a:rPr lang="en-US" altLang="en-US" dirty="0"/>
              <a:t> a </a:t>
            </a:r>
            <a:r>
              <a:rPr lang="en-US" altLang="en-US" dirty="0" err="1"/>
              <a:t>serem</a:t>
            </a:r>
            <a:r>
              <a:rPr lang="en-US" altLang="en-US" dirty="0"/>
              <a:t> </a:t>
            </a:r>
            <a:r>
              <a:rPr lang="en-US" altLang="en-US" dirty="0" err="1"/>
              <a:t>tomadas</a:t>
            </a:r>
            <a:r>
              <a:rPr lang="en-US" altLang="en-US" dirty="0"/>
              <a:t>, </a:t>
            </a:r>
            <a:r>
              <a:rPr lang="en-US" altLang="en-US" dirty="0" err="1"/>
              <a:t>conforme</a:t>
            </a:r>
            <a:r>
              <a:rPr lang="en-US" altLang="en-US" dirty="0"/>
              <a:t> </a:t>
            </a:r>
            <a:r>
              <a:rPr lang="en-US" altLang="en-US" dirty="0" err="1"/>
              <a:t>os</a:t>
            </a:r>
            <a:r>
              <a:rPr lang="en-US" altLang="en-US" dirty="0"/>
              <a:t> </a:t>
            </a:r>
            <a:r>
              <a:rPr lang="en-US" altLang="en-US" dirty="0" err="1"/>
              <a:t>itens</a:t>
            </a:r>
            <a:r>
              <a:rPr lang="en-US" altLang="en-US" dirty="0"/>
              <a:t> </a:t>
            </a:r>
            <a:r>
              <a:rPr lang="en-US" altLang="en-US" dirty="0" err="1"/>
              <a:t>identificados</a:t>
            </a:r>
            <a:r>
              <a:rPr lang="en-US" altLang="en-US" dirty="0"/>
              <a:t> </a:t>
            </a:r>
            <a:r>
              <a:rPr lang="en-US" altLang="en-US" dirty="0" err="1"/>
              <a:t>durante</a:t>
            </a:r>
            <a:r>
              <a:rPr lang="en-US" altLang="en-US" dirty="0"/>
              <a:t> as conversas de </a:t>
            </a:r>
            <a:r>
              <a:rPr lang="en-US" altLang="en-US" dirty="0" err="1"/>
              <a:t>desenvolvimento</a:t>
            </a:r>
            <a:endParaRPr lang="en-US" altLang="en-US" dirty="0"/>
          </a:p>
          <a:p>
            <a:r>
              <a:rPr lang="en-US" altLang="en-US" dirty="0" err="1"/>
              <a:t>Comunicar</a:t>
            </a:r>
            <a:r>
              <a:rPr lang="en-US" altLang="en-US" dirty="0"/>
              <a:t>-se </a:t>
            </a:r>
            <a:r>
              <a:rPr lang="en-US" altLang="en-US" dirty="0" err="1"/>
              <a:t>informalmente</a:t>
            </a:r>
            <a:r>
              <a:rPr lang="en-US" altLang="en-US" dirty="0"/>
              <a:t> de </a:t>
            </a:r>
            <a:r>
              <a:rPr lang="en-US" altLang="en-US" dirty="0" err="1"/>
              <a:t>maneira</a:t>
            </a:r>
            <a:r>
              <a:rPr lang="en-US" altLang="en-US" dirty="0"/>
              <a:t> </a:t>
            </a:r>
            <a:r>
              <a:rPr lang="en-US" altLang="en-US" dirty="0" err="1"/>
              <a:t>frequente</a:t>
            </a:r>
            <a:r>
              <a:rPr lang="en-US" altLang="en-US" dirty="0"/>
              <a:t> com o </a:t>
            </a:r>
            <a:r>
              <a:rPr lang="en-US" altLang="en-US" dirty="0" smtClean="0"/>
              <a:t>mentor(a)</a:t>
            </a:r>
            <a:endParaRPr lang="en-US" altLang="en-US" dirty="0"/>
          </a:p>
        </p:txBody>
      </p:sp>
      <p:sp>
        <p:nvSpPr>
          <p:cNvPr id="18" name="Text Box 88">
            <a:extLst>
              <a:ext uri="{FF2B5EF4-FFF2-40B4-BE49-F238E27FC236}">
                <a16:creationId xmlns:a16="http://schemas.microsoft.com/office/drawing/2014/main" id="{9D73E0C5-2A20-4D4E-93FC-FF7B09F5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109" y="1288636"/>
            <a:ext cx="1906196" cy="19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0" bIns="0" anchor="ctr"/>
          <a:lstStyle>
            <a:lvl1pPr marL="119063" indent="-119063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Boas </a:t>
            </a:r>
            <a:r>
              <a:rPr lang="en-US" altLang="en-US" sz="800" b="1" dirty="0" err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altLang="en-US" sz="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ráticas</a:t>
            </a:r>
            <a:r>
              <a:rPr lang="en-US" altLang="en-US" sz="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na</a:t>
            </a:r>
            <a:r>
              <a:rPr lang="en-US" altLang="en-US" sz="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800" b="1" dirty="0" err="1">
                <a:solidFill>
                  <a:schemeClr val="bg1"/>
                </a:solidFill>
                <a:cs typeface="Arial" panose="020B0604020202020204" pitchFamily="34" charset="0"/>
              </a:rPr>
              <a:t>mentoria</a:t>
            </a:r>
            <a:endParaRPr lang="en-US" alt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89">
            <a:extLst>
              <a:ext uri="{FF2B5EF4-FFF2-40B4-BE49-F238E27FC236}">
                <a16:creationId xmlns:a16="http://schemas.microsoft.com/office/drawing/2014/main" id="{DAEFA0B6-0903-4AEA-8ABB-B204CEA7A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109" y="1498186"/>
            <a:ext cx="1904890" cy="304558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tIns="91440" bIns="91440"/>
          <a:lstStyle>
            <a:defPPr>
              <a:defRPr lang="en-US"/>
            </a:defPPr>
            <a:lvl1pPr marL="228600" indent="-228600">
              <a:spcBef>
                <a:spcPct val="50000"/>
              </a:spcBef>
              <a:buFont typeface="Wingdings" panose="05000000000000000000" pitchFamily="2" charset="2"/>
              <a:buChar char="ü"/>
              <a:defRPr sz="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Participar de reuniões e eventos relacionados à mentoria</a:t>
            </a:r>
          </a:p>
          <a:p>
            <a:r>
              <a:rPr lang="en-US" altLang="en-US"/>
              <a:t>Manter a privacidade/confidencialidade das conversas sobre desenvolvimento</a:t>
            </a:r>
          </a:p>
          <a:p>
            <a:r>
              <a:rPr lang="en-US" altLang="en-US"/>
              <a:t>Dar a sua opinião para avaliar e aprimorar o programa de mentoria</a:t>
            </a:r>
          </a:p>
          <a:p>
            <a:r>
              <a:rPr lang="en-US" altLang="en-US"/>
              <a:t>Aproveitar os recursos organizacionais</a:t>
            </a:r>
          </a:p>
          <a:p>
            <a:r>
              <a:rPr lang="en-US" altLang="en-US"/>
              <a:t>Acompanhar o desenvolvimento e o progresso na carreira</a:t>
            </a:r>
          </a:p>
        </p:txBody>
      </p:sp>
    </p:spTree>
    <p:extLst>
      <p:ext uri="{BB962C8B-B14F-4D97-AF65-F5344CB8AC3E}">
        <p14:creationId xmlns:p14="http://schemas.microsoft.com/office/powerpoint/2010/main" val="28343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425A20-0435-6145-AE74-E077532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Compreenda o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smtClean="0"/>
              <a:t>de mentor(a)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30B0A-B4AD-3945-BCD5-2E3079E9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941" y="4752876"/>
            <a:ext cx="352985" cy="280797"/>
          </a:xfrm>
        </p:spPr>
        <p:txBody>
          <a:bodyPr/>
          <a:lstStyle/>
          <a:p>
            <a:fld id="{90F9BDA0-AF0E-4BA8-B742-3B9C92A3E6F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Group 73">
            <a:extLst>
              <a:ext uri="{FF2B5EF4-FFF2-40B4-BE49-F238E27FC236}">
                <a16:creationId xmlns:a16="http://schemas.microsoft.com/office/drawing/2014/main" id="{DA47FA77-0F84-4B43-A691-066896D37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14442"/>
              </p:ext>
            </p:extLst>
          </p:nvPr>
        </p:nvGraphicFramePr>
        <p:xfrm>
          <a:off x="286841" y="791909"/>
          <a:ext cx="8601978" cy="378071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0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Funções principais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Comportamentos eficazes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Comportamentos ineficazes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01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Conselheiro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Sonda as reações e atua como mediador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Mantém privacidade/confidencialidade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Conserta problemas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Responsabiliza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-se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pela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01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Protetor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Apoia como rede de segurança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Garante um ambiente seguro para se arriscar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Toma as </a:t>
                      </a: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dores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Protege demais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037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Desenvolvedor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Proporciona uma estrutura e direciona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Oferece orientação com base em observações durante as interações com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Empodera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 lidar com seus </a:t>
                      </a: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problemas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 forma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independente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Impõe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 controla o aprendizado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Procura soluções rápidas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Faz críticas ou julgamentos generalizados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Diz para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 que deve fazer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01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Intermediário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Identifica lacunas nas habilidades ou competências por meio de uma </a:t>
                      </a: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perspectiva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neutra</a:t>
                      </a: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Identifica as oportunidades de desenvolvimento e faz a mediação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Aceita parcialidades pessoais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Abre mão e não dá continuidade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01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Desafiador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Provoca de maneira positiva, </a:t>
                      </a: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motivando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alcançar padrões mais altos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Ajuda a mentorada a estudar possíveis oportunidades para a carreira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Força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situações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cedo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demais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Desconsidera as ideias e </a:t>
                      </a: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opiniões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01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Esclarecedor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Ensina os valores e as políticas da organização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Retira os obstáculos do caminho para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não ter que lidar com as políticas da organização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201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Afirmador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Oferece apoio e aumenta autoestima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Demonstra empatia e compreensão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Dá feedback demais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Desconsidera os sentimentos ou as </a:t>
                      </a: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preocupações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170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Patrocinador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Oferece visibilidade e </a:t>
                      </a: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reconhecimento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à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mentorado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û"/>
                        <a:tabLst/>
                      </a:pPr>
                      <a:r>
                        <a:rPr kumimoji="0" lang="en-US" sz="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Promove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mentorada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às custas dos outros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 Box 12">
            <a:extLst>
              <a:ext uri="{FF2B5EF4-FFF2-40B4-BE49-F238E27FC236}">
                <a16:creationId xmlns:a16="http://schemas.microsoft.com/office/drawing/2014/main" id="{6B5DEECC-8F76-482E-B9CD-BC2203AD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45" y="4619931"/>
            <a:ext cx="69697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700" dirty="0">
                <a:latin typeface="Calibri" panose="020F0502020204030204" pitchFamily="34" charset="0"/>
              </a:rPr>
              <a:t>Fontes:</a:t>
            </a:r>
          </a:p>
          <a:p>
            <a:pPr eaLnBrk="1" hangingPunct="1">
              <a:spcBef>
                <a:spcPct val="0"/>
              </a:spcBef>
            </a:pPr>
            <a:r>
              <a:rPr lang="en-US" sz="700" dirty="0">
                <a:latin typeface="Calibri" panose="020F0502020204030204" pitchFamily="34" charset="0"/>
              </a:rPr>
              <a:t>CLC Human Resources</a:t>
            </a:r>
            <a:r>
              <a:rPr lang="en-US" sz="700" i="1" dirty="0">
                <a:latin typeface="Calibri" panose="020F0502020204030204" pitchFamily="34" charset="0"/>
              </a:rPr>
              <a:t>, Mentoring Implementation Toolkit</a:t>
            </a:r>
            <a:r>
              <a:rPr lang="en-US" sz="700" dirty="0">
                <a:latin typeface="Calibri" panose="020F0502020204030204" pitchFamily="34" charset="0"/>
              </a:rPr>
              <a:t>, Arlington, VA: Corporate Executive Board, 2008, p. 6. </a:t>
            </a:r>
            <a:endParaRPr lang="en-US" altLang="en-US" sz="7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700" dirty="0">
                <a:latin typeface="Calibri" panose="020F0502020204030204" pitchFamily="34" charset="0"/>
              </a:rPr>
              <a:t>CLC Human Resources, </a:t>
            </a:r>
            <a:r>
              <a:rPr lang="en-US" altLang="en-US" sz="700" i="1" dirty="0">
                <a:latin typeface="Calibri" panose="020F0502020204030204" pitchFamily="34" charset="0"/>
              </a:rPr>
              <a:t>Mentoring Programs</a:t>
            </a:r>
            <a:r>
              <a:rPr lang="en-US" altLang="en-US" sz="700" dirty="0">
                <a:latin typeface="Calibri" panose="020F0502020204030204" pitchFamily="34" charset="0"/>
              </a:rPr>
              <a:t>, Arlington, VA: Corporate Executive Board, 2009, p. 9.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700" dirty="0">
                <a:latin typeface="Calibri" panose="020F0502020204030204" pitchFamily="34" charset="0"/>
              </a:rPr>
              <a:t>CLC Human Resources, </a:t>
            </a:r>
            <a:r>
              <a:rPr lang="en-US" altLang="en-US" sz="700" i="1" dirty="0">
                <a:latin typeface="Calibri" panose="020F0502020204030204" pitchFamily="34" charset="0"/>
              </a:rPr>
              <a:t>Tools for Executives in Mentoring Programs</a:t>
            </a:r>
            <a:r>
              <a:rPr lang="en-US" altLang="en-US" sz="700" dirty="0">
                <a:latin typeface="Calibri" panose="020F0502020204030204" pitchFamily="34" charset="0"/>
              </a:rPr>
              <a:t>, Washington, D.C.: Corporate Executive Board, October 2003, p. 9.</a:t>
            </a:r>
          </a:p>
        </p:txBody>
      </p:sp>
    </p:spTree>
    <p:extLst>
      <p:ext uri="{BB962C8B-B14F-4D97-AF65-F5344CB8AC3E}">
        <p14:creationId xmlns:p14="http://schemas.microsoft.com/office/powerpoint/2010/main" val="32081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 Theme">
  <a:themeElements>
    <a:clrScheme name="Custom 27">
      <a:dk1>
        <a:srgbClr val="002477"/>
      </a:dk1>
      <a:lt1>
        <a:srgbClr val="FFFFFF"/>
      </a:lt1>
      <a:dk2>
        <a:srgbClr val="595959"/>
      </a:dk2>
      <a:lt2>
        <a:srgbClr val="CCF2F7"/>
      </a:lt2>
      <a:accent1>
        <a:srgbClr val="002477"/>
      </a:accent1>
      <a:accent2>
        <a:srgbClr val="00BED5"/>
      </a:accent2>
      <a:accent3>
        <a:srgbClr val="99E5EE"/>
      </a:accent3>
      <a:accent4>
        <a:srgbClr val="F5B700"/>
      </a:accent4>
      <a:accent5>
        <a:srgbClr val="FBE299"/>
      </a:accent5>
      <a:accent6>
        <a:srgbClr val="FF681F"/>
      </a:accent6>
      <a:hlink>
        <a:srgbClr val="196ECF"/>
      </a:hlink>
      <a:folHlink>
        <a:srgbClr val="002677"/>
      </a:folHlink>
    </a:clrScheme>
    <a:fontScheme name="UnitedHealthcar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3885</Words>
  <Application>Microsoft Office PowerPoint</Application>
  <PresentationFormat>Apresentação na tela (16:9)</PresentationFormat>
  <Paragraphs>404</Paragraphs>
  <Slides>25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Georgia</vt:lpstr>
      <vt:lpstr>System Font Regular</vt:lpstr>
      <vt:lpstr>Times New Roman</vt:lpstr>
      <vt:lpstr>Wingdings</vt:lpstr>
      <vt:lpstr>Master Theme</vt:lpstr>
      <vt:lpstr>Guia para mentor(a) e mentorada</vt:lpstr>
      <vt:lpstr>Pauta</vt:lpstr>
      <vt:lpstr>Índice</vt:lpstr>
      <vt:lpstr>Compreensão do valor</vt:lpstr>
      <vt:lpstr>Compreensão do valor</vt:lpstr>
      <vt:lpstr>Compreensão do valor</vt:lpstr>
      <vt:lpstr>Compreensão do valor</vt:lpstr>
      <vt:lpstr>Compreenda o papel da mentorada</vt:lpstr>
      <vt:lpstr>Compreenda o papel de mentor(a)</vt:lpstr>
      <vt:lpstr>Criação do relacionamento</vt:lpstr>
      <vt:lpstr>Criação do relacionamento</vt:lpstr>
      <vt:lpstr>Estabeleça uma linha do tempo para o relacionamento</vt:lpstr>
      <vt:lpstr>Criação do relacionamento</vt:lpstr>
      <vt:lpstr>Defina as suas metas para o relacionamento de mentoria</vt:lpstr>
      <vt:lpstr>Crie o alicerce para um relacionamento de confiança</vt:lpstr>
      <vt:lpstr>Manutenção do relacionamento</vt:lpstr>
      <vt:lpstr>Manutenção do relacionamento</vt:lpstr>
      <vt:lpstr>Crie um plano de ação ― Modelo</vt:lpstr>
      <vt:lpstr>Sugestão de tópicos para debate</vt:lpstr>
      <vt:lpstr>Lista para um relacionamento eficaz</vt:lpstr>
      <vt:lpstr>Identifique atividades eficazes de mentoria</vt:lpstr>
      <vt:lpstr>Monitore as aspirações da mentorada</vt:lpstr>
      <vt:lpstr>Avaliação do relacionamento</vt:lpstr>
      <vt:lpstr>Avalie o sucesso do relacionamento</vt:lpstr>
      <vt:lpstr>Obrigado(a)!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Mentee Handbook</dc:title>
  <dc:creator>Bento, Sonia</dc:creator>
  <cp:lastModifiedBy>Adriana Kajibata Machado</cp:lastModifiedBy>
  <cp:revision>39</cp:revision>
  <dcterms:created xsi:type="dcterms:W3CDTF">2020-09-04T16:15:04Z</dcterms:created>
  <dcterms:modified xsi:type="dcterms:W3CDTF">2020-12-10T18:28:28Z</dcterms:modified>
</cp:coreProperties>
</file>